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4" r:id="rId1"/>
  </p:sldMasterIdLst>
  <p:notesMasterIdLst>
    <p:notesMasterId r:id="rId49"/>
  </p:notesMasterIdLst>
  <p:sldIdLst>
    <p:sldId id="256" r:id="rId2"/>
    <p:sldId id="257" r:id="rId3"/>
    <p:sldId id="278" r:id="rId4"/>
    <p:sldId id="258" r:id="rId5"/>
    <p:sldId id="259" r:id="rId6"/>
    <p:sldId id="262" r:id="rId7"/>
    <p:sldId id="265" r:id="rId8"/>
    <p:sldId id="266" r:id="rId9"/>
    <p:sldId id="267" r:id="rId10"/>
    <p:sldId id="270" r:id="rId11"/>
    <p:sldId id="284" r:id="rId12"/>
    <p:sldId id="271" r:id="rId13"/>
    <p:sldId id="260" r:id="rId14"/>
    <p:sldId id="319" r:id="rId15"/>
    <p:sldId id="320" r:id="rId16"/>
    <p:sldId id="321" r:id="rId17"/>
    <p:sldId id="322" r:id="rId18"/>
    <p:sldId id="323" r:id="rId19"/>
    <p:sldId id="324" r:id="rId20"/>
    <p:sldId id="325" r:id="rId21"/>
    <p:sldId id="288" r:id="rId22"/>
    <p:sldId id="274"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295" r:id="rId42"/>
    <p:sldId id="296" r:id="rId43"/>
    <p:sldId id="297" r:id="rId44"/>
    <p:sldId id="273" r:id="rId45"/>
    <p:sldId id="281" r:id="rId46"/>
    <p:sldId id="279" r:id="rId47"/>
    <p:sldId id="286"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63" d="100"/>
          <a:sy n="63" d="100"/>
        </p:scale>
        <p:origin x="6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8D634-98BA-4960-937F-916F6CC7C6E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ADE69605-8C41-4346-91D0-D9EA5B947BDA}">
      <dgm:prSet phldrT="[Text]"/>
      <dgm:spPr/>
      <dgm:t>
        <a:bodyPr/>
        <a:lstStyle/>
        <a:p>
          <a:r>
            <a:rPr lang="en-US" dirty="0" smtClean="0"/>
            <a:t>Community Services Department</a:t>
          </a:r>
          <a:endParaRPr lang="en-US" dirty="0"/>
        </a:p>
      </dgm:t>
    </dgm:pt>
    <dgm:pt modelId="{229867BF-E364-42AF-ACBA-E2F334E72F07}" type="parTrans" cxnId="{48F07952-21A4-4C00-97A0-70E3CC6092D7}">
      <dgm:prSet/>
      <dgm:spPr/>
      <dgm:t>
        <a:bodyPr/>
        <a:lstStyle/>
        <a:p>
          <a:endParaRPr lang="en-US"/>
        </a:p>
      </dgm:t>
    </dgm:pt>
    <dgm:pt modelId="{59BA3408-DE58-49D5-B8CA-7BDAC69E254B}" type="sibTrans" cxnId="{48F07952-21A4-4C00-97A0-70E3CC6092D7}">
      <dgm:prSet/>
      <dgm:spPr/>
      <dgm:t>
        <a:bodyPr/>
        <a:lstStyle/>
        <a:p>
          <a:endParaRPr lang="en-US"/>
        </a:p>
      </dgm:t>
    </dgm:pt>
    <dgm:pt modelId="{86272DA1-AF2A-455E-8C0B-E7A770030EA8}">
      <dgm:prSet phldrT="[Text]" custT="1"/>
      <dgm:spPr/>
      <dgm:t>
        <a:bodyPr/>
        <a:lstStyle/>
        <a:p>
          <a:r>
            <a:rPr lang="en-US" sz="3600" dirty="0" smtClean="0"/>
            <a:t>Palm Beach County Government</a:t>
          </a:r>
          <a:endParaRPr lang="en-US" sz="3600" dirty="0"/>
        </a:p>
      </dgm:t>
    </dgm:pt>
    <dgm:pt modelId="{DA5F169D-241B-48AE-B858-250EB6EB54F5}" type="parTrans" cxnId="{35C33D96-786C-463A-8CC7-B7AE61E41DEF}">
      <dgm:prSet/>
      <dgm:spPr/>
      <dgm:t>
        <a:bodyPr/>
        <a:lstStyle/>
        <a:p>
          <a:endParaRPr lang="en-US"/>
        </a:p>
      </dgm:t>
    </dgm:pt>
    <dgm:pt modelId="{2120D34E-B40E-401D-9B65-7FD4202A66D3}" type="sibTrans" cxnId="{35C33D96-786C-463A-8CC7-B7AE61E41DEF}">
      <dgm:prSet/>
      <dgm:spPr/>
      <dgm:t>
        <a:bodyPr/>
        <a:lstStyle/>
        <a:p>
          <a:endParaRPr lang="en-US"/>
        </a:p>
      </dgm:t>
    </dgm:pt>
    <dgm:pt modelId="{538DDD82-016E-4942-9455-94FF8E450CDA}">
      <dgm:prSet phldrT="[Text]"/>
      <dgm:spPr/>
      <dgm:t>
        <a:bodyPr/>
        <a:lstStyle/>
        <a:p>
          <a:r>
            <a:rPr lang="en-US" dirty="0" smtClean="0"/>
            <a:t>Ryan White Program</a:t>
          </a:r>
          <a:endParaRPr lang="en-US" dirty="0"/>
        </a:p>
      </dgm:t>
    </dgm:pt>
    <dgm:pt modelId="{B8C896CD-DB46-4919-B337-918291107B3C}" type="parTrans" cxnId="{1A2B6BD3-54E7-4C74-A614-15A9BB683CB0}">
      <dgm:prSet/>
      <dgm:spPr/>
      <dgm:t>
        <a:bodyPr/>
        <a:lstStyle/>
        <a:p>
          <a:endParaRPr lang="en-US"/>
        </a:p>
      </dgm:t>
    </dgm:pt>
    <dgm:pt modelId="{3B408BB8-C763-4C34-9B63-6EAB30383AF8}" type="sibTrans" cxnId="{1A2B6BD3-54E7-4C74-A614-15A9BB683CB0}">
      <dgm:prSet/>
      <dgm:spPr/>
      <dgm:t>
        <a:bodyPr/>
        <a:lstStyle/>
        <a:p>
          <a:endParaRPr lang="en-US"/>
        </a:p>
      </dgm:t>
    </dgm:pt>
    <dgm:pt modelId="{ECA9EB1A-7A51-4A0A-89A8-E821FCB6CC9F}">
      <dgm:prSet phldrT="[Text]"/>
      <dgm:spPr/>
      <dgm:t>
        <a:bodyPr/>
        <a:lstStyle/>
        <a:p>
          <a:r>
            <a:rPr lang="en-US" dirty="0" smtClean="0"/>
            <a:t>Ryan White HIV/AIDS CARE Council</a:t>
          </a:r>
          <a:endParaRPr lang="en-US" dirty="0"/>
        </a:p>
      </dgm:t>
    </dgm:pt>
    <dgm:pt modelId="{99688CBD-91AD-4046-9437-E79D6A7E8344}" type="parTrans" cxnId="{193D3AE1-8FF0-496C-88C6-B729F7DF83C0}">
      <dgm:prSet/>
      <dgm:spPr/>
      <dgm:t>
        <a:bodyPr/>
        <a:lstStyle/>
        <a:p>
          <a:endParaRPr lang="en-US"/>
        </a:p>
      </dgm:t>
    </dgm:pt>
    <dgm:pt modelId="{21FC879E-0913-4968-8D33-F4C974880EA1}" type="sibTrans" cxnId="{193D3AE1-8FF0-496C-88C6-B729F7DF83C0}">
      <dgm:prSet/>
      <dgm:spPr/>
      <dgm:t>
        <a:bodyPr/>
        <a:lstStyle/>
        <a:p>
          <a:endParaRPr lang="en-US"/>
        </a:p>
      </dgm:t>
    </dgm:pt>
    <dgm:pt modelId="{37AA52BD-2AC2-484C-8DD8-D864C4D7C53C}" type="pres">
      <dgm:prSet presAssocID="{FF58D634-98BA-4960-937F-916F6CC7C6ED}" presName="Name0" presStyleCnt="0">
        <dgm:presLayoutVars>
          <dgm:chMax val="1"/>
          <dgm:chPref val="1"/>
          <dgm:dir/>
          <dgm:animOne val="branch"/>
          <dgm:animLvl val="lvl"/>
        </dgm:presLayoutVars>
      </dgm:prSet>
      <dgm:spPr/>
      <dgm:t>
        <a:bodyPr/>
        <a:lstStyle/>
        <a:p>
          <a:endParaRPr lang="en-US"/>
        </a:p>
      </dgm:t>
    </dgm:pt>
    <dgm:pt modelId="{09FBB228-5E54-4F56-94D5-B63FE66419A0}" type="pres">
      <dgm:prSet presAssocID="{ADE69605-8C41-4346-91D0-D9EA5B947BDA}" presName="textCenter" presStyleLbl="node1" presStyleIdx="0" presStyleCnt="4" custScaleX="442394" custScaleY="62258" custLinFactNeighborX="-1901" custLinFactNeighborY="-18746"/>
      <dgm:spPr/>
      <dgm:t>
        <a:bodyPr/>
        <a:lstStyle/>
        <a:p>
          <a:endParaRPr lang="en-US"/>
        </a:p>
      </dgm:t>
    </dgm:pt>
    <dgm:pt modelId="{94124B41-67F6-4DDE-92E3-D3CA05A03023}" type="pres">
      <dgm:prSet presAssocID="{ADE69605-8C41-4346-91D0-D9EA5B947BDA}" presName="cycle_1" presStyleCnt="0"/>
      <dgm:spPr/>
    </dgm:pt>
    <dgm:pt modelId="{38042B27-0740-4F26-9189-8A1FB9B9145C}" type="pres">
      <dgm:prSet presAssocID="{86272DA1-AF2A-455E-8C0B-E7A770030EA8}" presName="childCenter1" presStyleLbl="node1" presStyleIdx="1" presStyleCnt="4" custScaleX="708539" custScaleY="129931" custLinFactNeighborX="-1050" custLinFactNeighborY="17143"/>
      <dgm:spPr/>
      <dgm:t>
        <a:bodyPr/>
        <a:lstStyle/>
        <a:p>
          <a:endParaRPr lang="en-US"/>
        </a:p>
      </dgm:t>
    </dgm:pt>
    <dgm:pt modelId="{04DEEE60-AE7A-41D4-9BEB-74C72C95F436}" type="pres">
      <dgm:prSet presAssocID="{DA5F169D-241B-48AE-B858-250EB6EB54F5}" presName="Name144" presStyleLbl="parChTrans1D2" presStyleIdx="0" presStyleCnt="2"/>
      <dgm:spPr/>
      <dgm:t>
        <a:bodyPr/>
        <a:lstStyle/>
        <a:p>
          <a:endParaRPr lang="en-US"/>
        </a:p>
      </dgm:t>
    </dgm:pt>
    <dgm:pt modelId="{D3103D6C-F209-4CDC-B04A-737C8A40EE94}" type="pres">
      <dgm:prSet presAssocID="{ADE69605-8C41-4346-91D0-D9EA5B947BDA}" presName="cycle_2" presStyleCnt="0"/>
      <dgm:spPr/>
    </dgm:pt>
    <dgm:pt modelId="{26E0EB2A-22B0-450A-9C72-CC6F4FC211DE}" type="pres">
      <dgm:prSet presAssocID="{538DDD82-016E-4942-9455-94FF8E450CDA}" presName="childCenter2" presStyleLbl="node1" presStyleIdx="2" presStyleCnt="4" custScaleX="1184195" custScaleY="228488" custLinFactNeighborX="-523" custLinFactNeighborY="-7898"/>
      <dgm:spPr/>
      <dgm:t>
        <a:bodyPr/>
        <a:lstStyle/>
        <a:p>
          <a:endParaRPr lang="en-US"/>
        </a:p>
      </dgm:t>
    </dgm:pt>
    <dgm:pt modelId="{CD21EBDB-ECDD-46FB-BD9C-BEC58F827BDB}" type="pres">
      <dgm:prSet presAssocID="{99688CBD-91AD-4046-9437-E79D6A7E8344}" presName="Name218" presStyleLbl="parChTrans1D3" presStyleIdx="0" presStyleCnt="1"/>
      <dgm:spPr/>
      <dgm:t>
        <a:bodyPr/>
        <a:lstStyle/>
        <a:p>
          <a:endParaRPr lang="en-US"/>
        </a:p>
      </dgm:t>
    </dgm:pt>
    <dgm:pt modelId="{E02FCB94-CACB-421B-9ECC-FDC9CDC75D57}" type="pres">
      <dgm:prSet presAssocID="{ECA9EB1A-7A51-4A0A-89A8-E821FCB6CC9F}" presName="text2" presStyleLbl="node1" presStyleIdx="3" presStyleCnt="4" custScaleX="1586729" custScaleY="275616" custRadScaleRad="49673" custRadScaleInc="2188">
        <dgm:presLayoutVars>
          <dgm:bulletEnabled val="1"/>
        </dgm:presLayoutVars>
      </dgm:prSet>
      <dgm:spPr/>
      <dgm:t>
        <a:bodyPr/>
        <a:lstStyle/>
        <a:p>
          <a:endParaRPr lang="en-US"/>
        </a:p>
      </dgm:t>
    </dgm:pt>
    <dgm:pt modelId="{FD386622-CDFF-42F3-BF70-607157568AB1}" type="pres">
      <dgm:prSet presAssocID="{B8C896CD-DB46-4919-B337-918291107B3C}" presName="Name221" presStyleLbl="parChTrans1D2" presStyleIdx="1" presStyleCnt="2"/>
      <dgm:spPr/>
      <dgm:t>
        <a:bodyPr/>
        <a:lstStyle/>
        <a:p>
          <a:endParaRPr lang="en-US"/>
        </a:p>
      </dgm:t>
    </dgm:pt>
  </dgm:ptLst>
  <dgm:cxnLst>
    <dgm:cxn modelId="{1A2B6BD3-54E7-4C74-A614-15A9BB683CB0}" srcId="{ADE69605-8C41-4346-91D0-D9EA5B947BDA}" destId="{538DDD82-016E-4942-9455-94FF8E450CDA}" srcOrd="1" destOrd="0" parTransId="{B8C896CD-DB46-4919-B337-918291107B3C}" sibTransId="{3B408BB8-C763-4C34-9B63-6EAB30383AF8}"/>
    <dgm:cxn modelId="{02E58843-AE08-4E79-9DF3-C28BD09AC046}" type="presOf" srcId="{ECA9EB1A-7A51-4A0A-89A8-E821FCB6CC9F}" destId="{E02FCB94-CACB-421B-9ECC-FDC9CDC75D57}" srcOrd="0" destOrd="0" presId="urn:microsoft.com/office/officeart/2008/layout/RadialCluster"/>
    <dgm:cxn modelId="{48F07952-21A4-4C00-97A0-70E3CC6092D7}" srcId="{FF58D634-98BA-4960-937F-916F6CC7C6ED}" destId="{ADE69605-8C41-4346-91D0-D9EA5B947BDA}" srcOrd="0" destOrd="0" parTransId="{229867BF-E364-42AF-ACBA-E2F334E72F07}" sibTransId="{59BA3408-DE58-49D5-B8CA-7BDAC69E254B}"/>
    <dgm:cxn modelId="{76DDC72A-61B9-43D9-9545-B243695D33E8}" type="presOf" srcId="{B8C896CD-DB46-4919-B337-918291107B3C}" destId="{FD386622-CDFF-42F3-BF70-607157568AB1}" srcOrd="0" destOrd="0" presId="urn:microsoft.com/office/officeart/2008/layout/RadialCluster"/>
    <dgm:cxn modelId="{21879F42-B0B0-4ECF-BBBC-E53FC864002A}" type="presOf" srcId="{ADE69605-8C41-4346-91D0-D9EA5B947BDA}" destId="{09FBB228-5E54-4F56-94D5-B63FE66419A0}" srcOrd="0" destOrd="0" presId="urn:microsoft.com/office/officeart/2008/layout/RadialCluster"/>
    <dgm:cxn modelId="{193D3AE1-8FF0-496C-88C6-B729F7DF83C0}" srcId="{538DDD82-016E-4942-9455-94FF8E450CDA}" destId="{ECA9EB1A-7A51-4A0A-89A8-E821FCB6CC9F}" srcOrd="0" destOrd="0" parTransId="{99688CBD-91AD-4046-9437-E79D6A7E8344}" sibTransId="{21FC879E-0913-4968-8D33-F4C974880EA1}"/>
    <dgm:cxn modelId="{EE01062F-A4FB-4137-B80E-03C7FB137C15}" type="presOf" srcId="{99688CBD-91AD-4046-9437-E79D6A7E8344}" destId="{CD21EBDB-ECDD-46FB-BD9C-BEC58F827BDB}" srcOrd="0" destOrd="0" presId="urn:microsoft.com/office/officeart/2008/layout/RadialCluster"/>
    <dgm:cxn modelId="{50C6B9F9-2B5A-4EFE-80ED-C3FFD3804659}" type="presOf" srcId="{DA5F169D-241B-48AE-B858-250EB6EB54F5}" destId="{04DEEE60-AE7A-41D4-9BEB-74C72C95F436}" srcOrd="0" destOrd="0" presId="urn:microsoft.com/office/officeart/2008/layout/RadialCluster"/>
    <dgm:cxn modelId="{D9E8803F-2D8F-4539-93A5-CEC7F6D7B72C}" type="presOf" srcId="{86272DA1-AF2A-455E-8C0B-E7A770030EA8}" destId="{38042B27-0740-4F26-9189-8A1FB9B9145C}" srcOrd="0" destOrd="0" presId="urn:microsoft.com/office/officeart/2008/layout/RadialCluster"/>
    <dgm:cxn modelId="{A1C8D9B4-3E60-4D2C-B590-98C3981EB169}" type="presOf" srcId="{FF58D634-98BA-4960-937F-916F6CC7C6ED}" destId="{37AA52BD-2AC2-484C-8DD8-D864C4D7C53C}" srcOrd="0" destOrd="0" presId="urn:microsoft.com/office/officeart/2008/layout/RadialCluster"/>
    <dgm:cxn modelId="{B34D87B8-DA8D-4720-A2E3-BC311523DC62}" type="presOf" srcId="{538DDD82-016E-4942-9455-94FF8E450CDA}" destId="{26E0EB2A-22B0-450A-9C72-CC6F4FC211DE}" srcOrd="0" destOrd="0" presId="urn:microsoft.com/office/officeart/2008/layout/RadialCluster"/>
    <dgm:cxn modelId="{35C33D96-786C-463A-8CC7-B7AE61E41DEF}" srcId="{ADE69605-8C41-4346-91D0-D9EA5B947BDA}" destId="{86272DA1-AF2A-455E-8C0B-E7A770030EA8}" srcOrd="0" destOrd="0" parTransId="{DA5F169D-241B-48AE-B858-250EB6EB54F5}" sibTransId="{2120D34E-B40E-401D-9B65-7FD4202A66D3}"/>
    <dgm:cxn modelId="{597CF3A4-1BF3-4F5B-9000-854C8F5893FC}" type="presParOf" srcId="{37AA52BD-2AC2-484C-8DD8-D864C4D7C53C}" destId="{09FBB228-5E54-4F56-94D5-B63FE66419A0}" srcOrd="0" destOrd="0" presId="urn:microsoft.com/office/officeart/2008/layout/RadialCluster"/>
    <dgm:cxn modelId="{3534588B-28D3-426A-9F49-C36D40976F2A}" type="presParOf" srcId="{37AA52BD-2AC2-484C-8DD8-D864C4D7C53C}" destId="{94124B41-67F6-4DDE-92E3-D3CA05A03023}" srcOrd="1" destOrd="0" presId="urn:microsoft.com/office/officeart/2008/layout/RadialCluster"/>
    <dgm:cxn modelId="{7012F5ED-63E8-45E5-B5FE-3E1B78A8E8DD}" type="presParOf" srcId="{94124B41-67F6-4DDE-92E3-D3CA05A03023}" destId="{38042B27-0740-4F26-9189-8A1FB9B9145C}" srcOrd="0" destOrd="0" presId="urn:microsoft.com/office/officeart/2008/layout/RadialCluster"/>
    <dgm:cxn modelId="{4C7392AE-F0D2-46B4-A525-586AD7EC942D}" type="presParOf" srcId="{37AA52BD-2AC2-484C-8DD8-D864C4D7C53C}" destId="{04DEEE60-AE7A-41D4-9BEB-74C72C95F436}" srcOrd="2" destOrd="0" presId="urn:microsoft.com/office/officeart/2008/layout/RadialCluster"/>
    <dgm:cxn modelId="{479E5BB3-3421-40B3-A4AA-3F062E761D3A}" type="presParOf" srcId="{37AA52BD-2AC2-484C-8DD8-D864C4D7C53C}" destId="{D3103D6C-F209-4CDC-B04A-737C8A40EE94}" srcOrd="3" destOrd="0" presId="urn:microsoft.com/office/officeart/2008/layout/RadialCluster"/>
    <dgm:cxn modelId="{19EAA949-ECD9-480B-A791-0FFFB7D3C3ED}" type="presParOf" srcId="{D3103D6C-F209-4CDC-B04A-737C8A40EE94}" destId="{26E0EB2A-22B0-450A-9C72-CC6F4FC211DE}" srcOrd="0" destOrd="0" presId="urn:microsoft.com/office/officeart/2008/layout/RadialCluster"/>
    <dgm:cxn modelId="{394A4B2B-F7CC-4394-A665-6DD04DD01822}" type="presParOf" srcId="{D3103D6C-F209-4CDC-B04A-737C8A40EE94}" destId="{CD21EBDB-ECDD-46FB-BD9C-BEC58F827BDB}" srcOrd="1" destOrd="0" presId="urn:microsoft.com/office/officeart/2008/layout/RadialCluster"/>
    <dgm:cxn modelId="{1B66927C-78CB-42A8-9632-DC1E8102C1BE}" type="presParOf" srcId="{D3103D6C-F209-4CDC-B04A-737C8A40EE94}" destId="{E02FCB94-CACB-421B-9ECC-FDC9CDC75D57}" srcOrd="2" destOrd="0" presId="urn:microsoft.com/office/officeart/2008/layout/RadialCluster"/>
    <dgm:cxn modelId="{1ACEE037-A933-484D-A484-F5DC601656C9}" type="presParOf" srcId="{37AA52BD-2AC2-484C-8DD8-D864C4D7C53C}" destId="{FD386622-CDFF-42F3-BF70-607157568AB1}"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6A54E-B976-4413-9955-6C32CD11698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ED058A0-A605-4DA9-A7F1-F669F7700C0F}">
      <dgm:prSet phldrT="[Text]" custT="1"/>
      <dgm:spPr/>
      <dgm:t>
        <a:bodyPr/>
        <a:lstStyle/>
        <a:p>
          <a:r>
            <a:rPr lang="en-US" sz="1600" b="1" dirty="0" smtClean="0">
              <a:solidFill>
                <a:schemeClr val="tx1"/>
              </a:solidFill>
              <a:latin typeface="Comic Sans MS" panose="030F0702030302020204" pitchFamily="66" charset="0"/>
            </a:rPr>
            <a:t>Palm Beach County HIV CARE Council </a:t>
          </a:r>
          <a:endParaRPr lang="en-US" sz="1600" b="1" dirty="0">
            <a:solidFill>
              <a:schemeClr val="tx1"/>
            </a:solidFill>
            <a:latin typeface="Comic Sans MS" panose="030F0702030302020204" pitchFamily="66" charset="0"/>
          </a:endParaRPr>
        </a:p>
      </dgm:t>
    </dgm:pt>
    <dgm:pt modelId="{B8C4AF72-3EE0-4E92-B596-AB6519B43BFE}" type="parTrans" cxnId="{3C581401-31FD-4D4A-B0A3-BC936DD65CBB}">
      <dgm:prSet/>
      <dgm:spPr/>
      <dgm:t>
        <a:bodyPr/>
        <a:lstStyle/>
        <a:p>
          <a:endParaRPr lang="en-US"/>
        </a:p>
      </dgm:t>
    </dgm:pt>
    <dgm:pt modelId="{225A94BC-1851-49FD-A25A-5E64008C8A4C}" type="sibTrans" cxnId="{3C581401-31FD-4D4A-B0A3-BC936DD65CBB}">
      <dgm:prSet/>
      <dgm:spPr/>
      <dgm:t>
        <a:bodyPr/>
        <a:lstStyle/>
        <a:p>
          <a:endParaRPr lang="en-US"/>
        </a:p>
      </dgm:t>
    </dgm:pt>
    <dgm:pt modelId="{66F5CDFA-495C-4A3F-98B9-F46BEE3C0D7C}" type="asst">
      <dgm:prSet phldrT="[Text]" custT="1"/>
      <dgm:spPr/>
      <dgm:t>
        <a:bodyPr/>
        <a:lstStyle/>
        <a:p>
          <a:r>
            <a:rPr lang="en-US" sz="1600" b="1" dirty="0" smtClean="0">
              <a:solidFill>
                <a:schemeClr val="tx1"/>
              </a:solidFill>
            </a:rPr>
            <a:t>Executive Committee*</a:t>
          </a:r>
          <a:endParaRPr lang="en-US" sz="1600" b="1" dirty="0">
            <a:solidFill>
              <a:schemeClr val="tx1"/>
            </a:solidFill>
          </a:endParaRPr>
        </a:p>
      </dgm:t>
    </dgm:pt>
    <dgm:pt modelId="{6423EB84-BA58-4BBD-97EA-C6D293EECAE3}" type="parTrans" cxnId="{FFFFD6F2-D223-4FBB-9B8D-6D89A136432E}">
      <dgm:prSet/>
      <dgm:spPr/>
      <dgm:t>
        <a:bodyPr/>
        <a:lstStyle/>
        <a:p>
          <a:endParaRPr lang="en-US"/>
        </a:p>
      </dgm:t>
    </dgm:pt>
    <dgm:pt modelId="{21C8E892-368F-460F-A577-EDECDD4312E4}" type="sibTrans" cxnId="{FFFFD6F2-D223-4FBB-9B8D-6D89A136432E}">
      <dgm:prSet/>
      <dgm:spPr/>
      <dgm:t>
        <a:bodyPr/>
        <a:lstStyle/>
        <a:p>
          <a:endParaRPr lang="en-US"/>
        </a:p>
      </dgm:t>
    </dgm:pt>
    <dgm:pt modelId="{001853E3-DD8B-47E9-897D-220DEB40BA8D}">
      <dgm:prSet custT="1"/>
      <dgm:spPr/>
      <dgm:t>
        <a:bodyPr/>
        <a:lstStyle/>
        <a:p>
          <a:r>
            <a:rPr lang="en-US" sz="1400" dirty="0" smtClean="0">
              <a:solidFill>
                <a:schemeClr val="tx1"/>
              </a:solidFill>
            </a:rPr>
            <a:t>Community Awareness</a:t>
          </a:r>
          <a:endParaRPr lang="en-US" sz="1400" dirty="0">
            <a:solidFill>
              <a:schemeClr val="tx1"/>
            </a:solidFill>
          </a:endParaRPr>
        </a:p>
      </dgm:t>
    </dgm:pt>
    <dgm:pt modelId="{1DAD48F8-5C44-4127-BC64-DEF7F7777E90}" type="parTrans" cxnId="{AD295079-4B76-40D6-83B1-76557F8AF740}">
      <dgm:prSet/>
      <dgm:spPr/>
      <dgm:t>
        <a:bodyPr/>
        <a:lstStyle/>
        <a:p>
          <a:endParaRPr lang="en-US"/>
        </a:p>
      </dgm:t>
    </dgm:pt>
    <dgm:pt modelId="{5D70DC56-1D32-43EE-A001-B3A0B52634FB}" type="sibTrans" cxnId="{AD295079-4B76-40D6-83B1-76557F8AF740}">
      <dgm:prSet/>
      <dgm:spPr/>
      <dgm:t>
        <a:bodyPr/>
        <a:lstStyle/>
        <a:p>
          <a:endParaRPr lang="en-US"/>
        </a:p>
      </dgm:t>
    </dgm:pt>
    <dgm:pt modelId="{9D24A005-065D-48E6-9F9B-279FD7F52CD1}">
      <dgm:prSet custT="1"/>
      <dgm:spPr/>
      <dgm:t>
        <a:bodyPr/>
        <a:lstStyle/>
        <a:p>
          <a:r>
            <a:rPr lang="en-US" sz="1600" b="1" dirty="0" smtClean="0">
              <a:solidFill>
                <a:schemeClr val="tx1"/>
              </a:solidFill>
            </a:rPr>
            <a:t>Planning </a:t>
          </a:r>
          <a:endParaRPr lang="en-US" sz="1600" b="1" dirty="0">
            <a:solidFill>
              <a:schemeClr val="tx1"/>
            </a:solidFill>
          </a:endParaRPr>
        </a:p>
      </dgm:t>
    </dgm:pt>
    <dgm:pt modelId="{1806B335-8C10-4496-865E-E84251B48542}" type="parTrans" cxnId="{A63EB1F3-8CBA-4065-AA81-A46D6FAF1E53}">
      <dgm:prSet/>
      <dgm:spPr/>
      <dgm:t>
        <a:bodyPr/>
        <a:lstStyle/>
        <a:p>
          <a:endParaRPr lang="en-US"/>
        </a:p>
      </dgm:t>
    </dgm:pt>
    <dgm:pt modelId="{BD2A1B4E-A2C1-4F50-8288-88D669D6660C}" type="sibTrans" cxnId="{A63EB1F3-8CBA-4065-AA81-A46D6FAF1E53}">
      <dgm:prSet/>
      <dgm:spPr/>
      <dgm:t>
        <a:bodyPr/>
        <a:lstStyle/>
        <a:p>
          <a:endParaRPr lang="en-US"/>
        </a:p>
      </dgm:t>
    </dgm:pt>
    <dgm:pt modelId="{6CCC1B95-D8BB-4020-98F0-F38572D98BC9}">
      <dgm:prSet custT="1"/>
      <dgm:spPr/>
      <dgm:t>
        <a:bodyPr/>
        <a:lstStyle/>
        <a:p>
          <a:r>
            <a:rPr lang="en-US" sz="1600" b="1" dirty="0" smtClean="0">
              <a:solidFill>
                <a:schemeClr val="tx1"/>
              </a:solidFill>
            </a:rPr>
            <a:t>Quality Management &amp; Evaluation </a:t>
          </a:r>
          <a:endParaRPr lang="en-US" sz="1600" b="1" dirty="0">
            <a:solidFill>
              <a:schemeClr val="tx1"/>
            </a:solidFill>
          </a:endParaRPr>
        </a:p>
      </dgm:t>
    </dgm:pt>
    <dgm:pt modelId="{31EB6D40-AD65-445A-8330-5F04CE4C85CD}" type="parTrans" cxnId="{C1B0F97D-7EF5-412D-9F95-D7B653CB9699}">
      <dgm:prSet/>
      <dgm:spPr/>
      <dgm:t>
        <a:bodyPr/>
        <a:lstStyle/>
        <a:p>
          <a:endParaRPr lang="en-US"/>
        </a:p>
      </dgm:t>
    </dgm:pt>
    <dgm:pt modelId="{3EBFC1FA-BBA5-47C2-B68F-3794111B65A0}" type="sibTrans" cxnId="{C1B0F97D-7EF5-412D-9F95-D7B653CB9699}">
      <dgm:prSet/>
      <dgm:spPr/>
      <dgm:t>
        <a:bodyPr/>
        <a:lstStyle/>
        <a:p>
          <a:endParaRPr lang="en-US"/>
        </a:p>
      </dgm:t>
    </dgm:pt>
    <dgm:pt modelId="{17A626AC-D007-409A-9907-61AB5E20DC56}">
      <dgm:prSet custT="1"/>
      <dgm:spPr/>
      <dgm:t>
        <a:bodyPr/>
        <a:lstStyle/>
        <a:p>
          <a:r>
            <a:rPr lang="en-US" sz="1400" b="1" dirty="0" smtClean="0">
              <a:solidFill>
                <a:schemeClr val="tx1"/>
              </a:solidFill>
            </a:rPr>
            <a:t>Local Pharmaceutical Assistance Program (LPAP)</a:t>
          </a:r>
          <a:endParaRPr lang="en-US" sz="1400" b="1" dirty="0">
            <a:solidFill>
              <a:schemeClr val="tx1"/>
            </a:solidFill>
          </a:endParaRPr>
        </a:p>
      </dgm:t>
    </dgm:pt>
    <dgm:pt modelId="{A64C0FBC-E7D3-4425-938A-7B38FFB4742F}" type="parTrans" cxnId="{D6255510-A885-4F93-A1AD-19BC4048F081}">
      <dgm:prSet/>
      <dgm:spPr/>
      <dgm:t>
        <a:bodyPr/>
        <a:lstStyle/>
        <a:p>
          <a:endParaRPr lang="en-US"/>
        </a:p>
      </dgm:t>
    </dgm:pt>
    <dgm:pt modelId="{5F8F24DF-BC83-4A1B-9542-C7FBA09BB165}" type="sibTrans" cxnId="{D6255510-A885-4F93-A1AD-19BC4048F081}">
      <dgm:prSet/>
      <dgm:spPr/>
      <dgm:t>
        <a:bodyPr/>
        <a:lstStyle/>
        <a:p>
          <a:endParaRPr lang="en-US"/>
        </a:p>
      </dgm:t>
    </dgm:pt>
    <dgm:pt modelId="{0CAFC8B8-D367-4E83-8575-89BCE08B7C77}">
      <dgm:prSet custT="1"/>
      <dgm:spPr/>
      <dgm:t>
        <a:bodyPr/>
        <a:lstStyle/>
        <a:p>
          <a:r>
            <a:rPr lang="en-US" sz="1200" dirty="0" smtClean="0"/>
            <a:t>* </a:t>
          </a:r>
          <a:r>
            <a:rPr lang="en-US" sz="1600" b="1" dirty="0" smtClean="0">
              <a:solidFill>
                <a:schemeClr val="tx1"/>
              </a:solidFill>
            </a:rPr>
            <a:t>Membership</a:t>
          </a:r>
          <a:endParaRPr lang="en-US" sz="1600" b="1" dirty="0">
            <a:solidFill>
              <a:schemeClr val="tx1"/>
            </a:solidFill>
          </a:endParaRPr>
        </a:p>
      </dgm:t>
    </dgm:pt>
    <dgm:pt modelId="{91F8C423-892A-422F-9B03-9C46EBCD76BF}" type="parTrans" cxnId="{B9843D4B-FB01-4AC0-89A9-B67B806F17E3}">
      <dgm:prSet/>
      <dgm:spPr/>
      <dgm:t>
        <a:bodyPr/>
        <a:lstStyle/>
        <a:p>
          <a:endParaRPr lang="en-US"/>
        </a:p>
      </dgm:t>
    </dgm:pt>
    <dgm:pt modelId="{C808F392-EAAC-4B7A-9A85-0B78521252CA}" type="sibTrans" cxnId="{B9843D4B-FB01-4AC0-89A9-B67B806F17E3}">
      <dgm:prSet/>
      <dgm:spPr/>
      <dgm:t>
        <a:bodyPr/>
        <a:lstStyle/>
        <a:p>
          <a:endParaRPr lang="en-US"/>
        </a:p>
      </dgm:t>
    </dgm:pt>
    <dgm:pt modelId="{D8C976DB-C56E-4E5F-94E5-69082F23F650}">
      <dgm:prSet custT="1"/>
      <dgm:spPr/>
      <dgm:t>
        <a:bodyPr/>
        <a:lstStyle/>
        <a:p>
          <a:r>
            <a:rPr lang="en-US" sz="1600" dirty="0" smtClean="0">
              <a:solidFill>
                <a:schemeClr val="tx1"/>
              </a:solidFill>
            </a:rPr>
            <a:t>Priorities &amp; Allocations **</a:t>
          </a:r>
        </a:p>
      </dgm:t>
    </dgm:pt>
    <dgm:pt modelId="{5AB2406D-8F14-4CDC-9318-C7DF18A92FE6}" type="parTrans" cxnId="{14AFC0F1-8337-414E-BAE3-67419CB7918F}">
      <dgm:prSet/>
      <dgm:spPr/>
      <dgm:t>
        <a:bodyPr/>
        <a:lstStyle/>
        <a:p>
          <a:endParaRPr lang="en-US"/>
        </a:p>
      </dgm:t>
    </dgm:pt>
    <dgm:pt modelId="{39019409-8285-4CFF-A535-8B2E6187A517}" type="sibTrans" cxnId="{14AFC0F1-8337-414E-BAE3-67419CB7918F}">
      <dgm:prSet/>
      <dgm:spPr/>
      <dgm:t>
        <a:bodyPr/>
        <a:lstStyle/>
        <a:p>
          <a:endParaRPr lang="en-US"/>
        </a:p>
      </dgm:t>
    </dgm:pt>
    <dgm:pt modelId="{81381984-7EC0-4942-8378-7E65980EBC8F}">
      <dgm:prSet custT="1"/>
      <dgm:spPr/>
      <dgm:t>
        <a:bodyPr/>
        <a:lstStyle/>
        <a:p>
          <a:r>
            <a:rPr lang="en-US" sz="1600" b="1" dirty="0" smtClean="0">
              <a:solidFill>
                <a:schemeClr val="tx1"/>
              </a:solidFill>
            </a:rPr>
            <a:t>LGBTQ Health </a:t>
          </a:r>
        </a:p>
      </dgm:t>
    </dgm:pt>
    <dgm:pt modelId="{7D9ADD45-2138-484E-85A9-7DD5388368A4}" type="parTrans" cxnId="{B79913E7-5D18-4E6A-BC80-2E259D257341}">
      <dgm:prSet/>
      <dgm:spPr/>
      <dgm:t>
        <a:bodyPr/>
        <a:lstStyle/>
        <a:p>
          <a:endParaRPr lang="en-US"/>
        </a:p>
      </dgm:t>
    </dgm:pt>
    <dgm:pt modelId="{40AC7D39-E60B-45CB-9313-AE2579BB28A3}" type="sibTrans" cxnId="{B79913E7-5D18-4E6A-BC80-2E259D257341}">
      <dgm:prSet/>
      <dgm:spPr/>
      <dgm:t>
        <a:bodyPr/>
        <a:lstStyle/>
        <a:p>
          <a:endParaRPr lang="en-US"/>
        </a:p>
      </dgm:t>
    </dgm:pt>
    <dgm:pt modelId="{6378BD5A-3B73-4712-9BB8-D3999EB0892C}">
      <dgm:prSet custT="1"/>
      <dgm:spPr/>
      <dgm:t>
        <a:bodyPr/>
        <a:lstStyle/>
        <a:p>
          <a:r>
            <a:rPr lang="en-US" sz="1600" b="1" dirty="0" smtClean="0">
              <a:solidFill>
                <a:schemeClr val="tx1"/>
              </a:solidFill>
            </a:rPr>
            <a:t>Ad Hoc Housing </a:t>
          </a:r>
          <a:endParaRPr lang="en-US" sz="1600" b="1" dirty="0">
            <a:solidFill>
              <a:schemeClr val="tx1"/>
            </a:solidFill>
          </a:endParaRPr>
        </a:p>
      </dgm:t>
    </dgm:pt>
    <dgm:pt modelId="{CC4717B0-2036-4F26-825F-192D35455FE2}" type="parTrans" cxnId="{7B373FE5-BF53-4181-B6A0-36494E17E07D}">
      <dgm:prSet/>
      <dgm:spPr/>
      <dgm:t>
        <a:bodyPr/>
        <a:lstStyle/>
        <a:p>
          <a:endParaRPr lang="en-US"/>
        </a:p>
      </dgm:t>
    </dgm:pt>
    <dgm:pt modelId="{A82D97A2-E6C6-4C68-B16E-497C2E251FCE}" type="sibTrans" cxnId="{7B373FE5-BF53-4181-B6A0-36494E17E07D}">
      <dgm:prSet/>
      <dgm:spPr/>
      <dgm:t>
        <a:bodyPr/>
        <a:lstStyle/>
        <a:p>
          <a:endParaRPr lang="en-US"/>
        </a:p>
      </dgm:t>
    </dgm:pt>
    <dgm:pt modelId="{B051BBF0-6DDF-4BD9-8F94-20E68B6288EF}" type="pres">
      <dgm:prSet presAssocID="{D336A54E-B976-4413-9955-6C32CD116981}" presName="hierChild1" presStyleCnt="0">
        <dgm:presLayoutVars>
          <dgm:orgChart val="1"/>
          <dgm:chPref val="1"/>
          <dgm:dir/>
          <dgm:animOne val="branch"/>
          <dgm:animLvl val="lvl"/>
          <dgm:resizeHandles/>
        </dgm:presLayoutVars>
      </dgm:prSet>
      <dgm:spPr/>
      <dgm:t>
        <a:bodyPr/>
        <a:lstStyle/>
        <a:p>
          <a:endParaRPr lang="en-US"/>
        </a:p>
      </dgm:t>
    </dgm:pt>
    <dgm:pt modelId="{AD8F19E2-0D2E-4157-8881-E7EEE742CAF8}" type="pres">
      <dgm:prSet presAssocID="{BED058A0-A605-4DA9-A7F1-F669F7700C0F}" presName="hierRoot1" presStyleCnt="0">
        <dgm:presLayoutVars>
          <dgm:hierBranch val="init"/>
        </dgm:presLayoutVars>
      </dgm:prSet>
      <dgm:spPr/>
      <dgm:t>
        <a:bodyPr/>
        <a:lstStyle/>
        <a:p>
          <a:endParaRPr lang="en-US"/>
        </a:p>
      </dgm:t>
    </dgm:pt>
    <dgm:pt modelId="{5336C9FA-2538-4E38-AE61-C999A7BCF3CB}" type="pres">
      <dgm:prSet presAssocID="{BED058A0-A605-4DA9-A7F1-F669F7700C0F}" presName="rootComposite1" presStyleCnt="0"/>
      <dgm:spPr/>
      <dgm:t>
        <a:bodyPr/>
        <a:lstStyle/>
        <a:p>
          <a:endParaRPr lang="en-US"/>
        </a:p>
      </dgm:t>
    </dgm:pt>
    <dgm:pt modelId="{D1ECD564-3C9B-407E-985B-40BF98EC7908}" type="pres">
      <dgm:prSet presAssocID="{BED058A0-A605-4DA9-A7F1-F669F7700C0F}" presName="rootText1" presStyleLbl="node0" presStyleIdx="0" presStyleCnt="1" custScaleX="511551" custScaleY="263580">
        <dgm:presLayoutVars>
          <dgm:chPref val="3"/>
        </dgm:presLayoutVars>
      </dgm:prSet>
      <dgm:spPr/>
      <dgm:t>
        <a:bodyPr/>
        <a:lstStyle/>
        <a:p>
          <a:endParaRPr lang="en-US"/>
        </a:p>
      </dgm:t>
    </dgm:pt>
    <dgm:pt modelId="{D609ACFD-48AD-4C1D-992E-56A86E6D5953}" type="pres">
      <dgm:prSet presAssocID="{BED058A0-A605-4DA9-A7F1-F669F7700C0F}" presName="rootConnector1" presStyleLbl="node1" presStyleIdx="0" presStyleCnt="0"/>
      <dgm:spPr/>
      <dgm:t>
        <a:bodyPr/>
        <a:lstStyle/>
        <a:p>
          <a:endParaRPr lang="en-US"/>
        </a:p>
      </dgm:t>
    </dgm:pt>
    <dgm:pt modelId="{E56165CC-8979-460D-B6CD-29AB0B71C86E}" type="pres">
      <dgm:prSet presAssocID="{BED058A0-A605-4DA9-A7F1-F669F7700C0F}" presName="hierChild2" presStyleCnt="0"/>
      <dgm:spPr/>
      <dgm:t>
        <a:bodyPr/>
        <a:lstStyle/>
        <a:p>
          <a:endParaRPr lang="en-US"/>
        </a:p>
      </dgm:t>
    </dgm:pt>
    <dgm:pt modelId="{1D5E950B-24EB-40F9-A365-641EC34FBE39}" type="pres">
      <dgm:prSet presAssocID="{1DAD48F8-5C44-4127-BC64-DEF7F7777E90}" presName="Name37" presStyleLbl="parChTrans1D2" presStyleIdx="0" presStyleCnt="9"/>
      <dgm:spPr/>
      <dgm:t>
        <a:bodyPr/>
        <a:lstStyle/>
        <a:p>
          <a:endParaRPr lang="en-US"/>
        </a:p>
      </dgm:t>
    </dgm:pt>
    <dgm:pt modelId="{48542AD9-AD73-405C-8C15-6F6E059B137F}" type="pres">
      <dgm:prSet presAssocID="{001853E3-DD8B-47E9-897D-220DEB40BA8D}" presName="hierRoot2" presStyleCnt="0">
        <dgm:presLayoutVars>
          <dgm:hierBranch val="init"/>
        </dgm:presLayoutVars>
      </dgm:prSet>
      <dgm:spPr/>
      <dgm:t>
        <a:bodyPr/>
        <a:lstStyle/>
        <a:p>
          <a:endParaRPr lang="en-US"/>
        </a:p>
      </dgm:t>
    </dgm:pt>
    <dgm:pt modelId="{5FD7363C-14E0-4F08-A9E0-27FDD31A26FD}" type="pres">
      <dgm:prSet presAssocID="{001853E3-DD8B-47E9-897D-220DEB40BA8D}" presName="rootComposite" presStyleCnt="0"/>
      <dgm:spPr/>
      <dgm:t>
        <a:bodyPr/>
        <a:lstStyle/>
        <a:p>
          <a:endParaRPr lang="en-US"/>
        </a:p>
      </dgm:t>
    </dgm:pt>
    <dgm:pt modelId="{65899960-6BEB-4E9A-B9D2-D4AEFF0B347D}" type="pres">
      <dgm:prSet presAssocID="{001853E3-DD8B-47E9-897D-220DEB40BA8D}" presName="rootText" presStyleLbl="node2" presStyleIdx="0" presStyleCnt="8" custScaleX="179531" custScaleY="204486">
        <dgm:presLayoutVars>
          <dgm:chPref val="3"/>
        </dgm:presLayoutVars>
      </dgm:prSet>
      <dgm:spPr/>
      <dgm:t>
        <a:bodyPr/>
        <a:lstStyle/>
        <a:p>
          <a:endParaRPr lang="en-US"/>
        </a:p>
      </dgm:t>
    </dgm:pt>
    <dgm:pt modelId="{303302FC-5327-43F7-B5A8-55FDBBFE21A0}" type="pres">
      <dgm:prSet presAssocID="{001853E3-DD8B-47E9-897D-220DEB40BA8D}" presName="rootConnector" presStyleLbl="node2" presStyleIdx="0" presStyleCnt="8"/>
      <dgm:spPr/>
      <dgm:t>
        <a:bodyPr/>
        <a:lstStyle/>
        <a:p>
          <a:endParaRPr lang="en-US"/>
        </a:p>
      </dgm:t>
    </dgm:pt>
    <dgm:pt modelId="{B0A91823-6BC9-41FC-B401-7FA29E667373}" type="pres">
      <dgm:prSet presAssocID="{001853E3-DD8B-47E9-897D-220DEB40BA8D}" presName="hierChild4" presStyleCnt="0"/>
      <dgm:spPr/>
      <dgm:t>
        <a:bodyPr/>
        <a:lstStyle/>
        <a:p>
          <a:endParaRPr lang="en-US"/>
        </a:p>
      </dgm:t>
    </dgm:pt>
    <dgm:pt modelId="{F1CED92C-0956-4883-92A7-C95031E86AC7}" type="pres">
      <dgm:prSet presAssocID="{001853E3-DD8B-47E9-897D-220DEB40BA8D}" presName="hierChild5" presStyleCnt="0"/>
      <dgm:spPr/>
      <dgm:t>
        <a:bodyPr/>
        <a:lstStyle/>
        <a:p>
          <a:endParaRPr lang="en-US"/>
        </a:p>
      </dgm:t>
    </dgm:pt>
    <dgm:pt modelId="{2197504E-ECC3-4714-AE79-C0489183BCE0}" type="pres">
      <dgm:prSet presAssocID="{A64C0FBC-E7D3-4425-938A-7B38FFB4742F}" presName="Name37" presStyleLbl="parChTrans1D2" presStyleIdx="1" presStyleCnt="9"/>
      <dgm:spPr/>
      <dgm:t>
        <a:bodyPr/>
        <a:lstStyle/>
        <a:p>
          <a:endParaRPr lang="en-US"/>
        </a:p>
      </dgm:t>
    </dgm:pt>
    <dgm:pt modelId="{62B106E6-9BCE-41C3-9EA6-7C43BCFE91F8}" type="pres">
      <dgm:prSet presAssocID="{17A626AC-D007-409A-9907-61AB5E20DC56}" presName="hierRoot2" presStyleCnt="0">
        <dgm:presLayoutVars>
          <dgm:hierBranch val="init"/>
        </dgm:presLayoutVars>
      </dgm:prSet>
      <dgm:spPr/>
      <dgm:t>
        <a:bodyPr/>
        <a:lstStyle/>
        <a:p>
          <a:endParaRPr lang="en-US"/>
        </a:p>
      </dgm:t>
    </dgm:pt>
    <dgm:pt modelId="{4FA73170-BF6B-4669-A999-30FDE38BA1DF}" type="pres">
      <dgm:prSet presAssocID="{17A626AC-D007-409A-9907-61AB5E20DC56}" presName="rootComposite" presStyleCnt="0"/>
      <dgm:spPr/>
      <dgm:t>
        <a:bodyPr/>
        <a:lstStyle/>
        <a:p>
          <a:endParaRPr lang="en-US"/>
        </a:p>
      </dgm:t>
    </dgm:pt>
    <dgm:pt modelId="{DC183776-E1DF-411C-A972-DD790DD15BA2}" type="pres">
      <dgm:prSet presAssocID="{17A626AC-D007-409A-9907-61AB5E20DC56}" presName="rootText" presStyleLbl="node2" presStyleIdx="1" presStyleCnt="8" custScaleX="158049" custScaleY="409983">
        <dgm:presLayoutVars>
          <dgm:chPref val="3"/>
        </dgm:presLayoutVars>
      </dgm:prSet>
      <dgm:spPr/>
      <dgm:t>
        <a:bodyPr/>
        <a:lstStyle/>
        <a:p>
          <a:endParaRPr lang="en-US"/>
        </a:p>
      </dgm:t>
    </dgm:pt>
    <dgm:pt modelId="{D2DEA626-0F39-480B-A42F-0C2D915E2BC4}" type="pres">
      <dgm:prSet presAssocID="{17A626AC-D007-409A-9907-61AB5E20DC56}" presName="rootConnector" presStyleLbl="node2" presStyleIdx="1" presStyleCnt="8"/>
      <dgm:spPr/>
      <dgm:t>
        <a:bodyPr/>
        <a:lstStyle/>
        <a:p>
          <a:endParaRPr lang="en-US"/>
        </a:p>
      </dgm:t>
    </dgm:pt>
    <dgm:pt modelId="{EE3D7142-3C70-448F-A75C-748AE4E302C3}" type="pres">
      <dgm:prSet presAssocID="{17A626AC-D007-409A-9907-61AB5E20DC56}" presName="hierChild4" presStyleCnt="0"/>
      <dgm:spPr/>
      <dgm:t>
        <a:bodyPr/>
        <a:lstStyle/>
        <a:p>
          <a:endParaRPr lang="en-US"/>
        </a:p>
      </dgm:t>
    </dgm:pt>
    <dgm:pt modelId="{E4CF7A7E-46EF-41D0-9AB9-565D13FE8058}" type="pres">
      <dgm:prSet presAssocID="{17A626AC-D007-409A-9907-61AB5E20DC56}" presName="hierChild5" presStyleCnt="0"/>
      <dgm:spPr/>
      <dgm:t>
        <a:bodyPr/>
        <a:lstStyle/>
        <a:p>
          <a:endParaRPr lang="en-US"/>
        </a:p>
      </dgm:t>
    </dgm:pt>
    <dgm:pt modelId="{4856922E-998E-430D-9577-36758FD3F18C}" type="pres">
      <dgm:prSet presAssocID="{91F8C423-892A-422F-9B03-9C46EBCD76BF}" presName="Name37" presStyleLbl="parChTrans1D2" presStyleIdx="2" presStyleCnt="9"/>
      <dgm:spPr/>
      <dgm:t>
        <a:bodyPr/>
        <a:lstStyle/>
        <a:p>
          <a:endParaRPr lang="en-US"/>
        </a:p>
      </dgm:t>
    </dgm:pt>
    <dgm:pt modelId="{4592EFB9-8B09-47FA-AC25-339A36C377F0}" type="pres">
      <dgm:prSet presAssocID="{0CAFC8B8-D367-4E83-8575-89BCE08B7C77}" presName="hierRoot2" presStyleCnt="0">
        <dgm:presLayoutVars>
          <dgm:hierBranch val="init"/>
        </dgm:presLayoutVars>
      </dgm:prSet>
      <dgm:spPr/>
      <dgm:t>
        <a:bodyPr/>
        <a:lstStyle/>
        <a:p>
          <a:endParaRPr lang="en-US"/>
        </a:p>
      </dgm:t>
    </dgm:pt>
    <dgm:pt modelId="{DAB294BD-AA16-468C-8B5F-681CDDF55F98}" type="pres">
      <dgm:prSet presAssocID="{0CAFC8B8-D367-4E83-8575-89BCE08B7C77}" presName="rootComposite" presStyleCnt="0"/>
      <dgm:spPr/>
      <dgm:t>
        <a:bodyPr/>
        <a:lstStyle/>
        <a:p>
          <a:endParaRPr lang="en-US"/>
        </a:p>
      </dgm:t>
    </dgm:pt>
    <dgm:pt modelId="{4A655754-E9CE-4319-B920-2DE76F9D9A61}" type="pres">
      <dgm:prSet presAssocID="{0CAFC8B8-D367-4E83-8575-89BCE08B7C77}" presName="rootText" presStyleLbl="node2" presStyleIdx="2" presStyleCnt="8" custScaleX="193785" custScaleY="194875">
        <dgm:presLayoutVars>
          <dgm:chPref val="3"/>
        </dgm:presLayoutVars>
      </dgm:prSet>
      <dgm:spPr/>
      <dgm:t>
        <a:bodyPr/>
        <a:lstStyle/>
        <a:p>
          <a:endParaRPr lang="en-US"/>
        </a:p>
      </dgm:t>
    </dgm:pt>
    <dgm:pt modelId="{34BE343D-9718-4DEC-A8FB-A56317F4E53B}" type="pres">
      <dgm:prSet presAssocID="{0CAFC8B8-D367-4E83-8575-89BCE08B7C77}" presName="rootConnector" presStyleLbl="node2" presStyleIdx="2" presStyleCnt="8"/>
      <dgm:spPr/>
      <dgm:t>
        <a:bodyPr/>
        <a:lstStyle/>
        <a:p>
          <a:endParaRPr lang="en-US"/>
        </a:p>
      </dgm:t>
    </dgm:pt>
    <dgm:pt modelId="{80D70F2F-F9B7-4085-80E7-9CA027CA67D5}" type="pres">
      <dgm:prSet presAssocID="{0CAFC8B8-D367-4E83-8575-89BCE08B7C77}" presName="hierChild4" presStyleCnt="0"/>
      <dgm:spPr/>
      <dgm:t>
        <a:bodyPr/>
        <a:lstStyle/>
        <a:p>
          <a:endParaRPr lang="en-US"/>
        </a:p>
      </dgm:t>
    </dgm:pt>
    <dgm:pt modelId="{59627B06-CD11-4A09-B1B3-E695C547BDA6}" type="pres">
      <dgm:prSet presAssocID="{0CAFC8B8-D367-4E83-8575-89BCE08B7C77}" presName="hierChild5" presStyleCnt="0"/>
      <dgm:spPr/>
      <dgm:t>
        <a:bodyPr/>
        <a:lstStyle/>
        <a:p>
          <a:endParaRPr lang="en-US"/>
        </a:p>
      </dgm:t>
    </dgm:pt>
    <dgm:pt modelId="{0FBC1CE8-7E88-422A-A99C-C6A38CEFEEC1}" type="pres">
      <dgm:prSet presAssocID="{31EB6D40-AD65-445A-8330-5F04CE4C85CD}" presName="Name37" presStyleLbl="parChTrans1D2" presStyleIdx="3" presStyleCnt="9"/>
      <dgm:spPr/>
      <dgm:t>
        <a:bodyPr/>
        <a:lstStyle/>
        <a:p>
          <a:endParaRPr lang="en-US"/>
        </a:p>
      </dgm:t>
    </dgm:pt>
    <dgm:pt modelId="{54109DF9-7CED-4066-B596-840AD77BB8C7}" type="pres">
      <dgm:prSet presAssocID="{6CCC1B95-D8BB-4020-98F0-F38572D98BC9}" presName="hierRoot2" presStyleCnt="0">
        <dgm:presLayoutVars>
          <dgm:hierBranch val="init"/>
        </dgm:presLayoutVars>
      </dgm:prSet>
      <dgm:spPr/>
      <dgm:t>
        <a:bodyPr/>
        <a:lstStyle/>
        <a:p>
          <a:endParaRPr lang="en-US"/>
        </a:p>
      </dgm:t>
    </dgm:pt>
    <dgm:pt modelId="{A1BE0105-34C4-4ED2-AFF4-53D23D14A82C}" type="pres">
      <dgm:prSet presAssocID="{6CCC1B95-D8BB-4020-98F0-F38572D98BC9}" presName="rootComposite" presStyleCnt="0"/>
      <dgm:spPr/>
      <dgm:t>
        <a:bodyPr/>
        <a:lstStyle/>
        <a:p>
          <a:endParaRPr lang="en-US"/>
        </a:p>
      </dgm:t>
    </dgm:pt>
    <dgm:pt modelId="{3934C6C2-896A-4F1A-9536-7E7329A773A6}" type="pres">
      <dgm:prSet presAssocID="{6CCC1B95-D8BB-4020-98F0-F38572D98BC9}" presName="rootText" presStyleLbl="node2" presStyleIdx="3" presStyleCnt="8" custScaleX="200089" custScaleY="229939">
        <dgm:presLayoutVars>
          <dgm:chPref val="3"/>
        </dgm:presLayoutVars>
      </dgm:prSet>
      <dgm:spPr/>
      <dgm:t>
        <a:bodyPr/>
        <a:lstStyle/>
        <a:p>
          <a:endParaRPr lang="en-US"/>
        </a:p>
      </dgm:t>
    </dgm:pt>
    <dgm:pt modelId="{BDB34BA4-A6CC-44EC-92C8-9FC2D5486742}" type="pres">
      <dgm:prSet presAssocID="{6CCC1B95-D8BB-4020-98F0-F38572D98BC9}" presName="rootConnector" presStyleLbl="node2" presStyleIdx="3" presStyleCnt="8"/>
      <dgm:spPr/>
      <dgm:t>
        <a:bodyPr/>
        <a:lstStyle/>
        <a:p>
          <a:endParaRPr lang="en-US"/>
        </a:p>
      </dgm:t>
    </dgm:pt>
    <dgm:pt modelId="{282B4274-C313-4ADB-9FBA-4713375F78AE}" type="pres">
      <dgm:prSet presAssocID="{6CCC1B95-D8BB-4020-98F0-F38572D98BC9}" presName="hierChild4" presStyleCnt="0"/>
      <dgm:spPr/>
      <dgm:t>
        <a:bodyPr/>
        <a:lstStyle/>
        <a:p>
          <a:endParaRPr lang="en-US"/>
        </a:p>
      </dgm:t>
    </dgm:pt>
    <dgm:pt modelId="{6ED88507-E7E9-49CF-BDD3-275761D57A08}" type="pres">
      <dgm:prSet presAssocID="{6CCC1B95-D8BB-4020-98F0-F38572D98BC9}" presName="hierChild5" presStyleCnt="0"/>
      <dgm:spPr/>
      <dgm:t>
        <a:bodyPr/>
        <a:lstStyle/>
        <a:p>
          <a:endParaRPr lang="en-US"/>
        </a:p>
      </dgm:t>
    </dgm:pt>
    <dgm:pt modelId="{74401F96-2C57-4A4B-BBFA-2BC5230DAA66}" type="pres">
      <dgm:prSet presAssocID="{1806B335-8C10-4496-865E-E84251B48542}" presName="Name37" presStyleLbl="parChTrans1D2" presStyleIdx="4" presStyleCnt="9"/>
      <dgm:spPr/>
      <dgm:t>
        <a:bodyPr/>
        <a:lstStyle/>
        <a:p>
          <a:endParaRPr lang="en-US"/>
        </a:p>
      </dgm:t>
    </dgm:pt>
    <dgm:pt modelId="{AC5A0178-60CF-4621-B4CE-738801E3455D}" type="pres">
      <dgm:prSet presAssocID="{9D24A005-065D-48E6-9F9B-279FD7F52CD1}" presName="hierRoot2" presStyleCnt="0">
        <dgm:presLayoutVars>
          <dgm:hierBranch val="init"/>
        </dgm:presLayoutVars>
      </dgm:prSet>
      <dgm:spPr/>
      <dgm:t>
        <a:bodyPr/>
        <a:lstStyle/>
        <a:p>
          <a:endParaRPr lang="en-US"/>
        </a:p>
      </dgm:t>
    </dgm:pt>
    <dgm:pt modelId="{308FDB6D-8CB4-4665-ACD3-AF46BBA7563D}" type="pres">
      <dgm:prSet presAssocID="{9D24A005-065D-48E6-9F9B-279FD7F52CD1}" presName="rootComposite" presStyleCnt="0"/>
      <dgm:spPr/>
      <dgm:t>
        <a:bodyPr/>
        <a:lstStyle/>
        <a:p>
          <a:endParaRPr lang="en-US"/>
        </a:p>
      </dgm:t>
    </dgm:pt>
    <dgm:pt modelId="{E17DFDB6-5CD0-4321-9975-DE0AD9C68F0A}" type="pres">
      <dgm:prSet presAssocID="{9D24A005-065D-48E6-9F9B-279FD7F52CD1}" presName="rootText" presStyleLbl="node2" presStyleIdx="4" presStyleCnt="8" custScaleX="170061">
        <dgm:presLayoutVars>
          <dgm:chPref val="3"/>
        </dgm:presLayoutVars>
      </dgm:prSet>
      <dgm:spPr/>
      <dgm:t>
        <a:bodyPr/>
        <a:lstStyle/>
        <a:p>
          <a:endParaRPr lang="en-US"/>
        </a:p>
      </dgm:t>
    </dgm:pt>
    <dgm:pt modelId="{0AD78204-2F54-4722-8CFC-27DAB841F56F}" type="pres">
      <dgm:prSet presAssocID="{9D24A005-065D-48E6-9F9B-279FD7F52CD1}" presName="rootConnector" presStyleLbl="node2" presStyleIdx="4" presStyleCnt="8"/>
      <dgm:spPr/>
      <dgm:t>
        <a:bodyPr/>
        <a:lstStyle/>
        <a:p>
          <a:endParaRPr lang="en-US"/>
        </a:p>
      </dgm:t>
    </dgm:pt>
    <dgm:pt modelId="{64292725-0CCC-4B8A-B319-CE5A076AE8B7}" type="pres">
      <dgm:prSet presAssocID="{9D24A005-065D-48E6-9F9B-279FD7F52CD1}" presName="hierChild4" presStyleCnt="0"/>
      <dgm:spPr/>
      <dgm:t>
        <a:bodyPr/>
        <a:lstStyle/>
        <a:p>
          <a:endParaRPr lang="en-US"/>
        </a:p>
      </dgm:t>
    </dgm:pt>
    <dgm:pt modelId="{7E25A677-FA41-4B02-9C08-3F5ABEEF7085}" type="pres">
      <dgm:prSet presAssocID="{9D24A005-065D-48E6-9F9B-279FD7F52CD1}" presName="hierChild5" presStyleCnt="0"/>
      <dgm:spPr/>
      <dgm:t>
        <a:bodyPr/>
        <a:lstStyle/>
        <a:p>
          <a:endParaRPr lang="en-US"/>
        </a:p>
      </dgm:t>
    </dgm:pt>
    <dgm:pt modelId="{DB2B73E5-E9D7-42DD-BD61-C76CC3DCC66D}" type="pres">
      <dgm:prSet presAssocID="{5AB2406D-8F14-4CDC-9318-C7DF18A92FE6}" presName="Name37" presStyleLbl="parChTrans1D2" presStyleIdx="5" presStyleCnt="9"/>
      <dgm:spPr/>
      <dgm:t>
        <a:bodyPr/>
        <a:lstStyle/>
        <a:p>
          <a:endParaRPr lang="en-US"/>
        </a:p>
      </dgm:t>
    </dgm:pt>
    <dgm:pt modelId="{821E5BEB-F8FD-47F9-A1B6-5CD7D2BB3ED5}" type="pres">
      <dgm:prSet presAssocID="{D8C976DB-C56E-4E5F-94E5-69082F23F650}" presName="hierRoot2" presStyleCnt="0">
        <dgm:presLayoutVars>
          <dgm:hierBranch val="init"/>
        </dgm:presLayoutVars>
      </dgm:prSet>
      <dgm:spPr/>
      <dgm:t>
        <a:bodyPr/>
        <a:lstStyle/>
        <a:p>
          <a:endParaRPr lang="en-US"/>
        </a:p>
      </dgm:t>
    </dgm:pt>
    <dgm:pt modelId="{3CA1E4B2-870A-44A5-B762-94D1CFEC3F27}" type="pres">
      <dgm:prSet presAssocID="{D8C976DB-C56E-4E5F-94E5-69082F23F650}" presName="rootComposite" presStyleCnt="0"/>
      <dgm:spPr/>
      <dgm:t>
        <a:bodyPr/>
        <a:lstStyle/>
        <a:p>
          <a:endParaRPr lang="en-US"/>
        </a:p>
      </dgm:t>
    </dgm:pt>
    <dgm:pt modelId="{8F6803AB-54D4-4739-ABEA-C3042B33BC24}" type="pres">
      <dgm:prSet presAssocID="{D8C976DB-C56E-4E5F-94E5-69082F23F650}" presName="rootText" presStyleLbl="node2" presStyleIdx="5" presStyleCnt="8" custScaleX="255873" custScaleY="361231">
        <dgm:presLayoutVars>
          <dgm:chPref val="3"/>
        </dgm:presLayoutVars>
      </dgm:prSet>
      <dgm:spPr/>
      <dgm:t>
        <a:bodyPr/>
        <a:lstStyle/>
        <a:p>
          <a:endParaRPr lang="en-US"/>
        </a:p>
      </dgm:t>
    </dgm:pt>
    <dgm:pt modelId="{AA88D63F-CE77-4EDC-AA15-D2D02C9D9DC2}" type="pres">
      <dgm:prSet presAssocID="{D8C976DB-C56E-4E5F-94E5-69082F23F650}" presName="rootConnector" presStyleLbl="node2" presStyleIdx="5" presStyleCnt="8"/>
      <dgm:spPr/>
      <dgm:t>
        <a:bodyPr/>
        <a:lstStyle/>
        <a:p>
          <a:endParaRPr lang="en-US"/>
        </a:p>
      </dgm:t>
    </dgm:pt>
    <dgm:pt modelId="{F14E5257-CB1D-4954-A19E-6423F68DA122}" type="pres">
      <dgm:prSet presAssocID="{D8C976DB-C56E-4E5F-94E5-69082F23F650}" presName="hierChild4" presStyleCnt="0"/>
      <dgm:spPr/>
      <dgm:t>
        <a:bodyPr/>
        <a:lstStyle/>
        <a:p>
          <a:endParaRPr lang="en-US"/>
        </a:p>
      </dgm:t>
    </dgm:pt>
    <dgm:pt modelId="{A02E2F52-CADC-415B-8B46-A4328F88A2D3}" type="pres">
      <dgm:prSet presAssocID="{D8C976DB-C56E-4E5F-94E5-69082F23F650}" presName="hierChild5" presStyleCnt="0"/>
      <dgm:spPr/>
      <dgm:t>
        <a:bodyPr/>
        <a:lstStyle/>
        <a:p>
          <a:endParaRPr lang="en-US"/>
        </a:p>
      </dgm:t>
    </dgm:pt>
    <dgm:pt modelId="{16FA3676-621A-4EC2-A658-2BA4A0DED63A}" type="pres">
      <dgm:prSet presAssocID="{7D9ADD45-2138-484E-85A9-7DD5388368A4}" presName="Name37" presStyleLbl="parChTrans1D2" presStyleIdx="6" presStyleCnt="9"/>
      <dgm:spPr/>
      <dgm:t>
        <a:bodyPr/>
        <a:lstStyle/>
        <a:p>
          <a:endParaRPr lang="en-US"/>
        </a:p>
      </dgm:t>
    </dgm:pt>
    <dgm:pt modelId="{1199505B-9040-41DF-B03A-4E1C55AA8328}" type="pres">
      <dgm:prSet presAssocID="{81381984-7EC0-4942-8378-7E65980EBC8F}" presName="hierRoot2" presStyleCnt="0">
        <dgm:presLayoutVars>
          <dgm:hierBranch val="init"/>
        </dgm:presLayoutVars>
      </dgm:prSet>
      <dgm:spPr/>
      <dgm:t>
        <a:bodyPr/>
        <a:lstStyle/>
        <a:p>
          <a:endParaRPr lang="en-US"/>
        </a:p>
      </dgm:t>
    </dgm:pt>
    <dgm:pt modelId="{0911EDF0-DCE6-4D68-83DF-6DA910D492B0}" type="pres">
      <dgm:prSet presAssocID="{81381984-7EC0-4942-8378-7E65980EBC8F}" presName="rootComposite" presStyleCnt="0"/>
      <dgm:spPr/>
      <dgm:t>
        <a:bodyPr/>
        <a:lstStyle/>
        <a:p>
          <a:endParaRPr lang="en-US"/>
        </a:p>
      </dgm:t>
    </dgm:pt>
    <dgm:pt modelId="{28A0B41D-3DF4-410D-ADC4-587E1BC2568A}" type="pres">
      <dgm:prSet presAssocID="{81381984-7EC0-4942-8378-7E65980EBC8F}" presName="rootText" presStyleLbl="node2" presStyleIdx="6" presStyleCnt="8" custScaleX="165137" custScaleY="254682">
        <dgm:presLayoutVars>
          <dgm:chPref val="3"/>
        </dgm:presLayoutVars>
      </dgm:prSet>
      <dgm:spPr/>
      <dgm:t>
        <a:bodyPr/>
        <a:lstStyle/>
        <a:p>
          <a:endParaRPr lang="en-US"/>
        </a:p>
      </dgm:t>
    </dgm:pt>
    <dgm:pt modelId="{D5DD9690-C337-44D2-992C-24DC4F2395DA}" type="pres">
      <dgm:prSet presAssocID="{81381984-7EC0-4942-8378-7E65980EBC8F}" presName="rootConnector" presStyleLbl="node2" presStyleIdx="6" presStyleCnt="8"/>
      <dgm:spPr/>
      <dgm:t>
        <a:bodyPr/>
        <a:lstStyle/>
        <a:p>
          <a:endParaRPr lang="en-US"/>
        </a:p>
      </dgm:t>
    </dgm:pt>
    <dgm:pt modelId="{D9B41702-15C4-4446-9F5A-F6C42026A1CC}" type="pres">
      <dgm:prSet presAssocID="{81381984-7EC0-4942-8378-7E65980EBC8F}" presName="hierChild4" presStyleCnt="0"/>
      <dgm:spPr/>
      <dgm:t>
        <a:bodyPr/>
        <a:lstStyle/>
        <a:p>
          <a:endParaRPr lang="en-US"/>
        </a:p>
      </dgm:t>
    </dgm:pt>
    <dgm:pt modelId="{95FA9CD6-E5A5-4502-ACA7-6F493C85EDC3}" type="pres">
      <dgm:prSet presAssocID="{81381984-7EC0-4942-8378-7E65980EBC8F}" presName="hierChild5" presStyleCnt="0"/>
      <dgm:spPr/>
      <dgm:t>
        <a:bodyPr/>
        <a:lstStyle/>
        <a:p>
          <a:endParaRPr lang="en-US"/>
        </a:p>
      </dgm:t>
    </dgm:pt>
    <dgm:pt modelId="{B2E8B50F-9CB9-4A67-86B9-D66FBBC9EC09}" type="pres">
      <dgm:prSet presAssocID="{CC4717B0-2036-4F26-825F-192D35455FE2}" presName="Name37" presStyleLbl="parChTrans1D2" presStyleIdx="7" presStyleCnt="9"/>
      <dgm:spPr/>
      <dgm:t>
        <a:bodyPr/>
        <a:lstStyle/>
        <a:p>
          <a:endParaRPr lang="en-US"/>
        </a:p>
      </dgm:t>
    </dgm:pt>
    <dgm:pt modelId="{863454FE-B40C-429E-A448-BD1FC18F2ABA}" type="pres">
      <dgm:prSet presAssocID="{6378BD5A-3B73-4712-9BB8-D3999EB0892C}" presName="hierRoot2" presStyleCnt="0">
        <dgm:presLayoutVars>
          <dgm:hierBranch val="init"/>
        </dgm:presLayoutVars>
      </dgm:prSet>
      <dgm:spPr/>
    </dgm:pt>
    <dgm:pt modelId="{48D79993-A545-4122-A04E-869B9755C497}" type="pres">
      <dgm:prSet presAssocID="{6378BD5A-3B73-4712-9BB8-D3999EB0892C}" presName="rootComposite" presStyleCnt="0"/>
      <dgm:spPr/>
    </dgm:pt>
    <dgm:pt modelId="{71357273-C265-46CD-9C66-3B86C55D7731}" type="pres">
      <dgm:prSet presAssocID="{6378BD5A-3B73-4712-9BB8-D3999EB0892C}" presName="rootText" presStyleLbl="node2" presStyleIdx="7" presStyleCnt="8" custScaleX="184227" custScaleY="180488">
        <dgm:presLayoutVars>
          <dgm:chPref val="3"/>
        </dgm:presLayoutVars>
      </dgm:prSet>
      <dgm:spPr/>
      <dgm:t>
        <a:bodyPr/>
        <a:lstStyle/>
        <a:p>
          <a:endParaRPr lang="en-US"/>
        </a:p>
      </dgm:t>
    </dgm:pt>
    <dgm:pt modelId="{FD0F67F1-79C9-4892-8759-5FA5B7E64BC3}" type="pres">
      <dgm:prSet presAssocID="{6378BD5A-3B73-4712-9BB8-D3999EB0892C}" presName="rootConnector" presStyleLbl="node2" presStyleIdx="7" presStyleCnt="8"/>
      <dgm:spPr/>
      <dgm:t>
        <a:bodyPr/>
        <a:lstStyle/>
        <a:p>
          <a:endParaRPr lang="en-US"/>
        </a:p>
      </dgm:t>
    </dgm:pt>
    <dgm:pt modelId="{801AB22B-76C2-4C23-B0F9-4B854780C139}" type="pres">
      <dgm:prSet presAssocID="{6378BD5A-3B73-4712-9BB8-D3999EB0892C}" presName="hierChild4" presStyleCnt="0"/>
      <dgm:spPr/>
    </dgm:pt>
    <dgm:pt modelId="{B1F15FFE-D46C-4009-9675-568800783B48}" type="pres">
      <dgm:prSet presAssocID="{6378BD5A-3B73-4712-9BB8-D3999EB0892C}" presName="hierChild5" presStyleCnt="0"/>
      <dgm:spPr/>
    </dgm:pt>
    <dgm:pt modelId="{9C3C6749-3D63-4968-8E09-F3B88B0B1071}" type="pres">
      <dgm:prSet presAssocID="{BED058A0-A605-4DA9-A7F1-F669F7700C0F}" presName="hierChild3" presStyleCnt="0"/>
      <dgm:spPr/>
      <dgm:t>
        <a:bodyPr/>
        <a:lstStyle/>
        <a:p>
          <a:endParaRPr lang="en-US"/>
        </a:p>
      </dgm:t>
    </dgm:pt>
    <dgm:pt modelId="{C208F5F6-CF37-4975-84B0-30C2D338A9D2}" type="pres">
      <dgm:prSet presAssocID="{6423EB84-BA58-4BBD-97EA-C6D293EECAE3}" presName="Name111" presStyleLbl="parChTrans1D2" presStyleIdx="8" presStyleCnt="9"/>
      <dgm:spPr/>
      <dgm:t>
        <a:bodyPr/>
        <a:lstStyle/>
        <a:p>
          <a:endParaRPr lang="en-US"/>
        </a:p>
      </dgm:t>
    </dgm:pt>
    <dgm:pt modelId="{E3D327D1-4015-4C03-B89B-0A22F6B2B790}" type="pres">
      <dgm:prSet presAssocID="{66F5CDFA-495C-4A3F-98B9-F46BEE3C0D7C}" presName="hierRoot3" presStyleCnt="0">
        <dgm:presLayoutVars>
          <dgm:hierBranch val="init"/>
        </dgm:presLayoutVars>
      </dgm:prSet>
      <dgm:spPr/>
      <dgm:t>
        <a:bodyPr/>
        <a:lstStyle/>
        <a:p>
          <a:endParaRPr lang="en-US"/>
        </a:p>
      </dgm:t>
    </dgm:pt>
    <dgm:pt modelId="{8000A6F1-0BA2-4DA0-B453-B365F82EC7FE}" type="pres">
      <dgm:prSet presAssocID="{66F5CDFA-495C-4A3F-98B9-F46BEE3C0D7C}" presName="rootComposite3" presStyleCnt="0"/>
      <dgm:spPr/>
      <dgm:t>
        <a:bodyPr/>
        <a:lstStyle/>
        <a:p>
          <a:endParaRPr lang="en-US"/>
        </a:p>
      </dgm:t>
    </dgm:pt>
    <dgm:pt modelId="{93CDE5BF-27F7-484D-ADED-A864389D60EA}" type="pres">
      <dgm:prSet presAssocID="{66F5CDFA-495C-4A3F-98B9-F46BEE3C0D7C}" presName="rootText3" presStyleLbl="asst1" presStyleIdx="0" presStyleCnt="1" custScaleX="283887" custScaleY="171946">
        <dgm:presLayoutVars>
          <dgm:chPref val="3"/>
        </dgm:presLayoutVars>
      </dgm:prSet>
      <dgm:spPr/>
      <dgm:t>
        <a:bodyPr/>
        <a:lstStyle/>
        <a:p>
          <a:endParaRPr lang="en-US"/>
        </a:p>
      </dgm:t>
    </dgm:pt>
    <dgm:pt modelId="{88EB19B5-2B85-4712-87F6-D5EEA3E037FE}" type="pres">
      <dgm:prSet presAssocID="{66F5CDFA-495C-4A3F-98B9-F46BEE3C0D7C}" presName="rootConnector3" presStyleLbl="asst1" presStyleIdx="0" presStyleCnt="1"/>
      <dgm:spPr/>
      <dgm:t>
        <a:bodyPr/>
        <a:lstStyle/>
        <a:p>
          <a:endParaRPr lang="en-US"/>
        </a:p>
      </dgm:t>
    </dgm:pt>
    <dgm:pt modelId="{082D9006-3F74-4D3B-9A75-DABB23B9B0BA}" type="pres">
      <dgm:prSet presAssocID="{66F5CDFA-495C-4A3F-98B9-F46BEE3C0D7C}" presName="hierChild6" presStyleCnt="0"/>
      <dgm:spPr/>
      <dgm:t>
        <a:bodyPr/>
        <a:lstStyle/>
        <a:p>
          <a:endParaRPr lang="en-US"/>
        </a:p>
      </dgm:t>
    </dgm:pt>
    <dgm:pt modelId="{AB38C35A-E1E7-4B3E-A78D-28F90342944B}" type="pres">
      <dgm:prSet presAssocID="{66F5CDFA-495C-4A3F-98B9-F46BEE3C0D7C}" presName="hierChild7" presStyleCnt="0"/>
      <dgm:spPr/>
      <dgm:t>
        <a:bodyPr/>
        <a:lstStyle/>
        <a:p>
          <a:endParaRPr lang="en-US"/>
        </a:p>
      </dgm:t>
    </dgm:pt>
  </dgm:ptLst>
  <dgm:cxnLst>
    <dgm:cxn modelId="{26C90B8B-5FAF-4D27-A595-EA81CE8E2736}" type="presOf" srcId="{17A626AC-D007-409A-9907-61AB5E20DC56}" destId="{D2DEA626-0F39-480B-A42F-0C2D915E2BC4}" srcOrd="1" destOrd="0" presId="urn:microsoft.com/office/officeart/2005/8/layout/orgChart1"/>
    <dgm:cxn modelId="{7B373FE5-BF53-4181-B6A0-36494E17E07D}" srcId="{BED058A0-A605-4DA9-A7F1-F669F7700C0F}" destId="{6378BD5A-3B73-4712-9BB8-D3999EB0892C}" srcOrd="8" destOrd="0" parTransId="{CC4717B0-2036-4F26-825F-192D35455FE2}" sibTransId="{A82D97A2-E6C6-4C68-B16E-497C2E251FCE}"/>
    <dgm:cxn modelId="{E0776999-D5FF-436D-8DEE-95E98FEE9440}" type="presOf" srcId="{0CAFC8B8-D367-4E83-8575-89BCE08B7C77}" destId="{34BE343D-9718-4DEC-A8FB-A56317F4E53B}" srcOrd="1" destOrd="0" presId="urn:microsoft.com/office/officeart/2005/8/layout/orgChart1"/>
    <dgm:cxn modelId="{9540C2B7-0858-4316-8515-936E3A7F58A1}" type="presOf" srcId="{5AB2406D-8F14-4CDC-9318-C7DF18A92FE6}" destId="{DB2B73E5-E9D7-42DD-BD61-C76CC3DCC66D}" srcOrd="0" destOrd="0" presId="urn:microsoft.com/office/officeart/2005/8/layout/orgChart1"/>
    <dgm:cxn modelId="{4CBCFA1D-EC4E-4BE5-9B24-69C683AA384D}" type="presOf" srcId="{6423EB84-BA58-4BBD-97EA-C6D293EECAE3}" destId="{C208F5F6-CF37-4975-84B0-30C2D338A9D2}" srcOrd="0" destOrd="0" presId="urn:microsoft.com/office/officeart/2005/8/layout/orgChart1"/>
    <dgm:cxn modelId="{14AFC0F1-8337-414E-BAE3-67419CB7918F}" srcId="{BED058A0-A605-4DA9-A7F1-F669F7700C0F}" destId="{D8C976DB-C56E-4E5F-94E5-69082F23F650}" srcOrd="6" destOrd="0" parTransId="{5AB2406D-8F14-4CDC-9318-C7DF18A92FE6}" sibTransId="{39019409-8285-4CFF-A535-8B2E6187A517}"/>
    <dgm:cxn modelId="{B045A6AA-93B6-4CC7-977F-9D966AC9E237}" type="presOf" srcId="{17A626AC-D007-409A-9907-61AB5E20DC56}" destId="{DC183776-E1DF-411C-A972-DD790DD15BA2}" srcOrd="0" destOrd="0" presId="urn:microsoft.com/office/officeart/2005/8/layout/orgChart1"/>
    <dgm:cxn modelId="{22906A35-4787-41E2-9EE8-1668A53B5F24}" type="presOf" srcId="{9D24A005-065D-48E6-9F9B-279FD7F52CD1}" destId="{0AD78204-2F54-4722-8CFC-27DAB841F56F}" srcOrd="1" destOrd="0" presId="urn:microsoft.com/office/officeart/2005/8/layout/orgChart1"/>
    <dgm:cxn modelId="{B79913E7-5D18-4E6A-BC80-2E259D257341}" srcId="{BED058A0-A605-4DA9-A7F1-F669F7700C0F}" destId="{81381984-7EC0-4942-8378-7E65980EBC8F}" srcOrd="7" destOrd="0" parTransId="{7D9ADD45-2138-484E-85A9-7DD5388368A4}" sibTransId="{40AC7D39-E60B-45CB-9313-AE2579BB28A3}"/>
    <dgm:cxn modelId="{16019897-0B5D-4395-876E-7CEDA69493B7}" type="presOf" srcId="{BED058A0-A605-4DA9-A7F1-F669F7700C0F}" destId="{D609ACFD-48AD-4C1D-992E-56A86E6D5953}" srcOrd="1" destOrd="0" presId="urn:microsoft.com/office/officeart/2005/8/layout/orgChart1"/>
    <dgm:cxn modelId="{D6255510-A885-4F93-A1AD-19BC4048F081}" srcId="{BED058A0-A605-4DA9-A7F1-F669F7700C0F}" destId="{17A626AC-D007-409A-9907-61AB5E20DC56}" srcOrd="2" destOrd="0" parTransId="{A64C0FBC-E7D3-4425-938A-7B38FFB4742F}" sibTransId="{5F8F24DF-BC83-4A1B-9542-C7FBA09BB165}"/>
    <dgm:cxn modelId="{1C59AA03-91B6-4652-846C-852BFEF01A98}" type="presOf" srcId="{D336A54E-B976-4413-9955-6C32CD116981}" destId="{B051BBF0-6DDF-4BD9-8F94-20E68B6288EF}" srcOrd="0" destOrd="0" presId="urn:microsoft.com/office/officeart/2005/8/layout/orgChart1"/>
    <dgm:cxn modelId="{A63EB1F3-8CBA-4065-AA81-A46D6FAF1E53}" srcId="{BED058A0-A605-4DA9-A7F1-F669F7700C0F}" destId="{9D24A005-065D-48E6-9F9B-279FD7F52CD1}" srcOrd="5" destOrd="0" parTransId="{1806B335-8C10-4496-865E-E84251B48542}" sibTransId="{BD2A1B4E-A2C1-4F50-8288-88D669D6660C}"/>
    <dgm:cxn modelId="{7C0F8237-5C6F-4331-8740-79FF556F0846}" type="presOf" srcId="{0CAFC8B8-D367-4E83-8575-89BCE08B7C77}" destId="{4A655754-E9CE-4319-B920-2DE76F9D9A61}" srcOrd="0" destOrd="0" presId="urn:microsoft.com/office/officeart/2005/8/layout/orgChart1"/>
    <dgm:cxn modelId="{FFFFD6F2-D223-4FBB-9B8D-6D89A136432E}" srcId="{BED058A0-A605-4DA9-A7F1-F669F7700C0F}" destId="{66F5CDFA-495C-4A3F-98B9-F46BEE3C0D7C}" srcOrd="0" destOrd="0" parTransId="{6423EB84-BA58-4BBD-97EA-C6D293EECAE3}" sibTransId="{21C8E892-368F-460F-A577-EDECDD4312E4}"/>
    <dgm:cxn modelId="{ACB28700-1613-4CD7-B0F8-9A08DD69CCDB}" type="presOf" srcId="{001853E3-DD8B-47E9-897D-220DEB40BA8D}" destId="{65899960-6BEB-4E9A-B9D2-D4AEFF0B347D}" srcOrd="0" destOrd="0" presId="urn:microsoft.com/office/officeart/2005/8/layout/orgChart1"/>
    <dgm:cxn modelId="{D64AEAAD-9900-4784-9CA9-7150D2EB4619}" type="presOf" srcId="{66F5CDFA-495C-4A3F-98B9-F46BEE3C0D7C}" destId="{93CDE5BF-27F7-484D-ADED-A864389D60EA}" srcOrd="0" destOrd="0" presId="urn:microsoft.com/office/officeart/2005/8/layout/orgChart1"/>
    <dgm:cxn modelId="{81CE1992-FEB8-42BF-A72D-5E02C999EA4F}" type="presOf" srcId="{D8C976DB-C56E-4E5F-94E5-69082F23F650}" destId="{8F6803AB-54D4-4739-ABEA-C3042B33BC24}" srcOrd="0" destOrd="0" presId="urn:microsoft.com/office/officeart/2005/8/layout/orgChart1"/>
    <dgm:cxn modelId="{B8CE7097-9553-400E-B977-54FD110F8D8E}" type="presOf" srcId="{6378BD5A-3B73-4712-9BB8-D3999EB0892C}" destId="{71357273-C265-46CD-9C66-3B86C55D7731}" srcOrd="0" destOrd="0" presId="urn:microsoft.com/office/officeart/2005/8/layout/orgChart1"/>
    <dgm:cxn modelId="{2BCC5C06-BBF5-4457-BDE4-CD558DBFF0D9}" type="presOf" srcId="{6CCC1B95-D8BB-4020-98F0-F38572D98BC9}" destId="{BDB34BA4-A6CC-44EC-92C8-9FC2D5486742}" srcOrd="1" destOrd="0" presId="urn:microsoft.com/office/officeart/2005/8/layout/orgChart1"/>
    <dgm:cxn modelId="{3C581401-31FD-4D4A-B0A3-BC936DD65CBB}" srcId="{D336A54E-B976-4413-9955-6C32CD116981}" destId="{BED058A0-A605-4DA9-A7F1-F669F7700C0F}" srcOrd="0" destOrd="0" parTransId="{B8C4AF72-3EE0-4E92-B596-AB6519B43BFE}" sibTransId="{225A94BC-1851-49FD-A25A-5E64008C8A4C}"/>
    <dgm:cxn modelId="{C8B06744-9E94-4688-9DAC-EA4F8D3BB4A5}" type="presOf" srcId="{D8C976DB-C56E-4E5F-94E5-69082F23F650}" destId="{AA88D63F-CE77-4EDC-AA15-D2D02C9D9DC2}" srcOrd="1" destOrd="0" presId="urn:microsoft.com/office/officeart/2005/8/layout/orgChart1"/>
    <dgm:cxn modelId="{0F5F384B-D16C-4540-94FC-5B99D6304612}" type="presOf" srcId="{A64C0FBC-E7D3-4425-938A-7B38FFB4742F}" destId="{2197504E-ECC3-4714-AE79-C0489183BCE0}" srcOrd="0" destOrd="0" presId="urn:microsoft.com/office/officeart/2005/8/layout/orgChart1"/>
    <dgm:cxn modelId="{AD295079-4B76-40D6-83B1-76557F8AF740}" srcId="{BED058A0-A605-4DA9-A7F1-F669F7700C0F}" destId="{001853E3-DD8B-47E9-897D-220DEB40BA8D}" srcOrd="1" destOrd="0" parTransId="{1DAD48F8-5C44-4127-BC64-DEF7F7777E90}" sibTransId="{5D70DC56-1D32-43EE-A001-B3A0B52634FB}"/>
    <dgm:cxn modelId="{1819F54B-B655-4B0C-8723-4F4F9923990A}" type="presOf" srcId="{81381984-7EC0-4942-8378-7E65980EBC8F}" destId="{28A0B41D-3DF4-410D-ADC4-587E1BC2568A}" srcOrd="0" destOrd="0" presId="urn:microsoft.com/office/officeart/2005/8/layout/orgChart1"/>
    <dgm:cxn modelId="{1284EA16-FA78-496D-B2DD-49F84F5528F0}" type="presOf" srcId="{6378BD5A-3B73-4712-9BB8-D3999EB0892C}" destId="{FD0F67F1-79C9-4892-8759-5FA5B7E64BC3}" srcOrd="1" destOrd="0" presId="urn:microsoft.com/office/officeart/2005/8/layout/orgChart1"/>
    <dgm:cxn modelId="{C1B0F97D-7EF5-412D-9F95-D7B653CB9699}" srcId="{BED058A0-A605-4DA9-A7F1-F669F7700C0F}" destId="{6CCC1B95-D8BB-4020-98F0-F38572D98BC9}" srcOrd="4" destOrd="0" parTransId="{31EB6D40-AD65-445A-8330-5F04CE4C85CD}" sibTransId="{3EBFC1FA-BBA5-47C2-B68F-3794111B65A0}"/>
    <dgm:cxn modelId="{44338DD9-F2E0-4EBF-9C40-AB874497263E}" type="presOf" srcId="{81381984-7EC0-4942-8378-7E65980EBC8F}" destId="{D5DD9690-C337-44D2-992C-24DC4F2395DA}" srcOrd="1" destOrd="0" presId="urn:microsoft.com/office/officeart/2005/8/layout/orgChart1"/>
    <dgm:cxn modelId="{DFCF6F68-A224-4FAB-89C8-2D248CA3E40E}" type="presOf" srcId="{91F8C423-892A-422F-9B03-9C46EBCD76BF}" destId="{4856922E-998E-430D-9577-36758FD3F18C}" srcOrd="0" destOrd="0" presId="urn:microsoft.com/office/officeart/2005/8/layout/orgChart1"/>
    <dgm:cxn modelId="{96765091-6CF8-4F31-BE64-42D787EB8800}" type="presOf" srcId="{001853E3-DD8B-47E9-897D-220DEB40BA8D}" destId="{303302FC-5327-43F7-B5A8-55FDBBFE21A0}" srcOrd="1" destOrd="0" presId="urn:microsoft.com/office/officeart/2005/8/layout/orgChart1"/>
    <dgm:cxn modelId="{B1F224DD-386D-4A2D-BFE7-0D38374E6EBC}" type="presOf" srcId="{CC4717B0-2036-4F26-825F-192D35455FE2}" destId="{B2E8B50F-9CB9-4A67-86B9-D66FBBC9EC09}" srcOrd="0" destOrd="0" presId="urn:microsoft.com/office/officeart/2005/8/layout/orgChart1"/>
    <dgm:cxn modelId="{5A801CE8-AB20-4B6B-B15C-6C2F9FBE5145}" type="presOf" srcId="{7D9ADD45-2138-484E-85A9-7DD5388368A4}" destId="{16FA3676-621A-4EC2-A658-2BA4A0DED63A}" srcOrd="0" destOrd="0" presId="urn:microsoft.com/office/officeart/2005/8/layout/orgChart1"/>
    <dgm:cxn modelId="{5D3211A0-4C63-4C72-B573-E07FE0D5A836}" type="presOf" srcId="{66F5CDFA-495C-4A3F-98B9-F46BEE3C0D7C}" destId="{88EB19B5-2B85-4712-87F6-D5EEA3E037FE}" srcOrd="1" destOrd="0" presId="urn:microsoft.com/office/officeart/2005/8/layout/orgChart1"/>
    <dgm:cxn modelId="{E8F588D6-CFF8-46DF-B3C7-62B35638695C}" type="presOf" srcId="{1DAD48F8-5C44-4127-BC64-DEF7F7777E90}" destId="{1D5E950B-24EB-40F9-A365-641EC34FBE39}" srcOrd="0" destOrd="0" presId="urn:microsoft.com/office/officeart/2005/8/layout/orgChart1"/>
    <dgm:cxn modelId="{A5B0D4FC-320D-45E0-A85E-F05222E7307F}" type="presOf" srcId="{31EB6D40-AD65-445A-8330-5F04CE4C85CD}" destId="{0FBC1CE8-7E88-422A-A99C-C6A38CEFEEC1}" srcOrd="0" destOrd="0" presId="urn:microsoft.com/office/officeart/2005/8/layout/orgChart1"/>
    <dgm:cxn modelId="{3E1A5C3B-28DA-4AF5-BF0A-EBA9687B6738}" type="presOf" srcId="{BED058A0-A605-4DA9-A7F1-F669F7700C0F}" destId="{D1ECD564-3C9B-407E-985B-40BF98EC7908}" srcOrd="0" destOrd="0" presId="urn:microsoft.com/office/officeart/2005/8/layout/orgChart1"/>
    <dgm:cxn modelId="{81297DA2-5F99-4C45-B47F-667A0A24F56E}" type="presOf" srcId="{1806B335-8C10-4496-865E-E84251B48542}" destId="{74401F96-2C57-4A4B-BBFA-2BC5230DAA66}" srcOrd="0" destOrd="0" presId="urn:microsoft.com/office/officeart/2005/8/layout/orgChart1"/>
    <dgm:cxn modelId="{B9843D4B-FB01-4AC0-89A9-B67B806F17E3}" srcId="{BED058A0-A605-4DA9-A7F1-F669F7700C0F}" destId="{0CAFC8B8-D367-4E83-8575-89BCE08B7C77}" srcOrd="3" destOrd="0" parTransId="{91F8C423-892A-422F-9B03-9C46EBCD76BF}" sibTransId="{C808F392-EAAC-4B7A-9A85-0B78521252CA}"/>
    <dgm:cxn modelId="{71365887-7A4C-4323-8B97-CAEE3EC56945}" type="presOf" srcId="{9D24A005-065D-48E6-9F9B-279FD7F52CD1}" destId="{E17DFDB6-5CD0-4321-9975-DE0AD9C68F0A}" srcOrd="0" destOrd="0" presId="urn:microsoft.com/office/officeart/2005/8/layout/orgChart1"/>
    <dgm:cxn modelId="{627FD296-491C-4AD8-946B-78D3AC0D4E10}" type="presOf" srcId="{6CCC1B95-D8BB-4020-98F0-F38572D98BC9}" destId="{3934C6C2-896A-4F1A-9536-7E7329A773A6}" srcOrd="0" destOrd="0" presId="urn:microsoft.com/office/officeart/2005/8/layout/orgChart1"/>
    <dgm:cxn modelId="{6A3F2E0C-A24B-48A2-8A66-F0BDE0B87169}" type="presParOf" srcId="{B051BBF0-6DDF-4BD9-8F94-20E68B6288EF}" destId="{AD8F19E2-0D2E-4157-8881-E7EEE742CAF8}" srcOrd="0" destOrd="0" presId="urn:microsoft.com/office/officeart/2005/8/layout/orgChart1"/>
    <dgm:cxn modelId="{5073EBB7-6897-4B6C-B41D-8635767A502F}" type="presParOf" srcId="{AD8F19E2-0D2E-4157-8881-E7EEE742CAF8}" destId="{5336C9FA-2538-4E38-AE61-C999A7BCF3CB}" srcOrd="0" destOrd="0" presId="urn:microsoft.com/office/officeart/2005/8/layout/orgChart1"/>
    <dgm:cxn modelId="{6BD90304-FF05-4209-B1E9-587F02E445D6}" type="presParOf" srcId="{5336C9FA-2538-4E38-AE61-C999A7BCF3CB}" destId="{D1ECD564-3C9B-407E-985B-40BF98EC7908}" srcOrd="0" destOrd="0" presId="urn:microsoft.com/office/officeart/2005/8/layout/orgChart1"/>
    <dgm:cxn modelId="{3FCD8C06-4B0F-4B3B-880B-A8CCC3E42741}" type="presParOf" srcId="{5336C9FA-2538-4E38-AE61-C999A7BCF3CB}" destId="{D609ACFD-48AD-4C1D-992E-56A86E6D5953}" srcOrd="1" destOrd="0" presId="urn:microsoft.com/office/officeart/2005/8/layout/orgChart1"/>
    <dgm:cxn modelId="{B64FD12E-489A-4983-BF31-D55CEDD07767}" type="presParOf" srcId="{AD8F19E2-0D2E-4157-8881-E7EEE742CAF8}" destId="{E56165CC-8979-460D-B6CD-29AB0B71C86E}" srcOrd="1" destOrd="0" presId="urn:microsoft.com/office/officeart/2005/8/layout/orgChart1"/>
    <dgm:cxn modelId="{2A2AAF6D-FD80-4ABE-9A12-641F6C2122FA}" type="presParOf" srcId="{E56165CC-8979-460D-B6CD-29AB0B71C86E}" destId="{1D5E950B-24EB-40F9-A365-641EC34FBE39}" srcOrd="0" destOrd="0" presId="urn:microsoft.com/office/officeart/2005/8/layout/orgChart1"/>
    <dgm:cxn modelId="{99ED2C89-B546-4FDA-B05B-21CFCEDB0D8F}" type="presParOf" srcId="{E56165CC-8979-460D-B6CD-29AB0B71C86E}" destId="{48542AD9-AD73-405C-8C15-6F6E059B137F}" srcOrd="1" destOrd="0" presId="urn:microsoft.com/office/officeart/2005/8/layout/orgChart1"/>
    <dgm:cxn modelId="{22C6EB75-DDE6-4903-BAC3-165F7F15C364}" type="presParOf" srcId="{48542AD9-AD73-405C-8C15-6F6E059B137F}" destId="{5FD7363C-14E0-4F08-A9E0-27FDD31A26FD}" srcOrd="0" destOrd="0" presId="urn:microsoft.com/office/officeart/2005/8/layout/orgChart1"/>
    <dgm:cxn modelId="{C9230966-7CC4-405A-869C-73FA4E17CD30}" type="presParOf" srcId="{5FD7363C-14E0-4F08-A9E0-27FDD31A26FD}" destId="{65899960-6BEB-4E9A-B9D2-D4AEFF0B347D}" srcOrd="0" destOrd="0" presId="urn:microsoft.com/office/officeart/2005/8/layout/orgChart1"/>
    <dgm:cxn modelId="{86268C8B-DEAC-4E93-956D-68CA614B5980}" type="presParOf" srcId="{5FD7363C-14E0-4F08-A9E0-27FDD31A26FD}" destId="{303302FC-5327-43F7-B5A8-55FDBBFE21A0}" srcOrd="1" destOrd="0" presId="urn:microsoft.com/office/officeart/2005/8/layout/orgChart1"/>
    <dgm:cxn modelId="{8F56A64B-63BB-4C67-9F92-0F1E7C561A92}" type="presParOf" srcId="{48542AD9-AD73-405C-8C15-6F6E059B137F}" destId="{B0A91823-6BC9-41FC-B401-7FA29E667373}" srcOrd="1" destOrd="0" presId="urn:microsoft.com/office/officeart/2005/8/layout/orgChart1"/>
    <dgm:cxn modelId="{C304C083-F3E9-4A3E-9B84-1E491ED54B43}" type="presParOf" srcId="{48542AD9-AD73-405C-8C15-6F6E059B137F}" destId="{F1CED92C-0956-4883-92A7-C95031E86AC7}" srcOrd="2" destOrd="0" presId="urn:microsoft.com/office/officeart/2005/8/layout/orgChart1"/>
    <dgm:cxn modelId="{4BBC5FCA-BDDC-4BBC-97A0-FD7F1B770827}" type="presParOf" srcId="{E56165CC-8979-460D-B6CD-29AB0B71C86E}" destId="{2197504E-ECC3-4714-AE79-C0489183BCE0}" srcOrd="2" destOrd="0" presId="urn:microsoft.com/office/officeart/2005/8/layout/orgChart1"/>
    <dgm:cxn modelId="{AC5E4B37-DB44-426C-B0A9-E28243C9047B}" type="presParOf" srcId="{E56165CC-8979-460D-B6CD-29AB0B71C86E}" destId="{62B106E6-9BCE-41C3-9EA6-7C43BCFE91F8}" srcOrd="3" destOrd="0" presId="urn:microsoft.com/office/officeart/2005/8/layout/orgChart1"/>
    <dgm:cxn modelId="{42F8F986-0901-402C-863A-CEB14CCC40A5}" type="presParOf" srcId="{62B106E6-9BCE-41C3-9EA6-7C43BCFE91F8}" destId="{4FA73170-BF6B-4669-A999-30FDE38BA1DF}" srcOrd="0" destOrd="0" presId="urn:microsoft.com/office/officeart/2005/8/layout/orgChart1"/>
    <dgm:cxn modelId="{8E94C68E-513B-4727-AB5A-441A46E1E560}" type="presParOf" srcId="{4FA73170-BF6B-4669-A999-30FDE38BA1DF}" destId="{DC183776-E1DF-411C-A972-DD790DD15BA2}" srcOrd="0" destOrd="0" presId="urn:microsoft.com/office/officeart/2005/8/layout/orgChart1"/>
    <dgm:cxn modelId="{7EE65032-D29E-4FDD-89C3-9706757FCF6A}" type="presParOf" srcId="{4FA73170-BF6B-4669-A999-30FDE38BA1DF}" destId="{D2DEA626-0F39-480B-A42F-0C2D915E2BC4}" srcOrd="1" destOrd="0" presId="urn:microsoft.com/office/officeart/2005/8/layout/orgChart1"/>
    <dgm:cxn modelId="{4F06E97A-AF5F-41B7-BD8B-B023D14E2635}" type="presParOf" srcId="{62B106E6-9BCE-41C3-9EA6-7C43BCFE91F8}" destId="{EE3D7142-3C70-448F-A75C-748AE4E302C3}" srcOrd="1" destOrd="0" presId="urn:microsoft.com/office/officeart/2005/8/layout/orgChart1"/>
    <dgm:cxn modelId="{5103DADE-F3BC-4FF3-A260-DD30D692B80F}" type="presParOf" srcId="{62B106E6-9BCE-41C3-9EA6-7C43BCFE91F8}" destId="{E4CF7A7E-46EF-41D0-9AB9-565D13FE8058}" srcOrd="2" destOrd="0" presId="urn:microsoft.com/office/officeart/2005/8/layout/orgChart1"/>
    <dgm:cxn modelId="{367C4699-C79D-4B9A-80CC-821D00179BAA}" type="presParOf" srcId="{E56165CC-8979-460D-B6CD-29AB0B71C86E}" destId="{4856922E-998E-430D-9577-36758FD3F18C}" srcOrd="4" destOrd="0" presId="urn:microsoft.com/office/officeart/2005/8/layout/orgChart1"/>
    <dgm:cxn modelId="{98C30A6D-0740-4E81-A584-7EF77553E547}" type="presParOf" srcId="{E56165CC-8979-460D-B6CD-29AB0B71C86E}" destId="{4592EFB9-8B09-47FA-AC25-339A36C377F0}" srcOrd="5" destOrd="0" presId="urn:microsoft.com/office/officeart/2005/8/layout/orgChart1"/>
    <dgm:cxn modelId="{53F0434B-9D27-4129-BC76-21F57F1FEC5C}" type="presParOf" srcId="{4592EFB9-8B09-47FA-AC25-339A36C377F0}" destId="{DAB294BD-AA16-468C-8B5F-681CDDF55F98}" srcOrd="0" destOrd="0" presId="urn:microsoft.com/office/officeart/2005/8/layout/orgChart1"/>
    <dgm:cxn modelId="{A66531E8-037D-404E-8688-95BC8EF150D6}" type="presParOf" srcId="{DAB294BD-AA16-468C-8B5F-681CDDF55F98}" destId="{4A655754-E9CE-4319-B920-2DE76F9D9A61}" srcOrd="0" destOrd="0" presId="urn:microsoft.com/office/officeart/2005/8/layout/orgChart1"/>
    <dgm:cxn modelId="{24159FB7-A5F7-4ADF-9B80-24E3398186E1}" type="presParOf" srcId="{DAB294BD-AA16-468C-8B5F-681CDDF55F98}" destId="{34BE343D-9718-4DEC-A8FB-A56317F4E53B}" srcOrd="1" destOrd="0" presId="urn:microsoft.com/office/officeart/2005/8/layout/orgChart1"/>
    <dgm:cxn modelId="{5E6BB5DA-FEAB-4837-84B4-113C3B11503C}" type="presParOf" srcId="{4592EFB9-8B09-47FA-AC25-339A36C377F0}" destId="{80D70F2F-F9B7-4085-80E7-9CA027CA67D5}" srcOrd="1" destOrd="0" presId="urn:microsoft.com/office/officeart/2005/8/layout/orgChart1"/>
    <dgm:cxn modelId="{80179325-5913-4F65-9823-746E4B95E3E0}" type="presParOf" srcId="{4592EFB9-8B09-47FA-AC25-339A36C377F0}" destId="{59627B06-CD11-4A09-B1B3-E695C547BDA6}" srcOrd="2" destOrd="0" presId="urn:microsoft.com/office/officeart/2005/8/layout/orgChart1"/>
    <dgm:cxn modelId="{79EF0537-69CE-4FFF-B5F7-CF2D06921BC2}" type="presParOf" srcId="{E56165CC-8979-460D-B6CD-29AB0B71C86E}" destId="{0FBC1CE8-7E88-422A-A99C-C6A38CEFEEC1}" srcOrd="6" destOrd="0" presId="urn:microsoft.com/office/officeart/2005/8/layout/orgChart1"/>
    <dgm:cxn modelId="{5211D473-FA84-412F-8842-5749B15869B3}" type="presParOf" srcId="{E56165CC-8979-460D-B6CD-29AB0B71C86E}" destId="{54109DF9-7CED-4066-B596-840AD77BB8C7}" srcOrd="7" destOrd="0" presId="urn:microsoft.com/office/officeart/2005/8/layout/orgChart1"/>
    <dgm:cxn modelId="{8551A99E-F408-4B2D-AA77-2BC57BA96DAF}" type="presParOf" srcId="{54109DF9-7CED-4066-B596-840AD77BB8C7}" destId="{A1BE0105-34C4-4ED2-AFF4-53D23D14A82C}" srcOrd="0" destOrd="0" presId="urn:microsoft.com/office/officeart/2005/8/layout/orgChart1"/>
    <dgm:cxn modelId="{5F3848F5-8371-46D2-A3BE-B51DF507C8BC}" type="presParOf" srcId="{A1BE0105-34C4-4ED2-AFF4-53D23D14A82C}" destId="{3934C6C2-896A-4F1A-9536-7E7329A773A6}" srcOrd="0" destOrd="0" presId="urn:microsoft.com/office/officeart/2005/8/layout/orgChart1"/>
    <dgm:cxn modelId="{D97560D0-BB42-43F7-94BD-71FC11A39DE0}" type="presParOf" srcId="{A1BE0105-34C4-4ED2-AFF4-53D23D14A82C}" destId="{BDB34BA4-A6CC-44EC-92C8-9FC2D5486742}" srcOrd="1" destOrd="0" presId="urn:microsoft.com/office/officeart/2005/8/layout/orgChart1"/>
    <dgm:cxn modelId="{9CE06B0B-38D3-491C-B63B-91A5563537EF}" type="presParOf" srcId="{54109DF9-7CED-4066-B596-840AD77BB8C7}" destId="{282B4274-C313-4ADB-9FBA-4713375F78AE}" srcOrd="1" destOrd="0" presId="urn:microsoft.com/office/officeart/2005/8/layout/orgChart1"/>
    <dgm:cxn modelId="{3A5913D4-EBFE-4746-96C7-A17A66C729D8}" type="presParOf" srcId="{54109DF9-7CED-4066-B596-840AD77BB8C7}" destId="{6ED88507-E7E9-49CF-BDD3-275761D57A08}" srcOrd="2" destOrd="0" presId="urn:microsoft.com/office/officeart/2005/8/layout/orgChart1"/>
    <dgm:cxn modelId="{1C6E54C7-707A-4437-A528-F5019F805533}" type="presParOf" srcId="{E56165CC-8979-460D-B6CD-29AB0B71C86E}" destId="{74401F96-2C57-4A4B-BBFA-2BC5230DAA66}" srcOrd="8" destOrd="0" presId="urn:microsoft.com/office/officeart/2005/8/layout/orgChart1"/>
    <dgm:cxn modelId="{11F9137D-DDB7-4E4B-AF01-ABCED2CEFF06}" type="presParOf" srcId="{E56165CC-8979-460D-B6CD-29AB0B71C86E}" destId="{AC5A0178-60CF-4621-B4CE-738801E3455D}" srcOrd="9" destOrd="0" presId="urn:microsoft.com/office/officeart/2005/8/layout/orgChart1"/>
    <dgm:cxn modelId="{415C60B7-EA28-4ABA-A2F4-C84F98AE747D}" type="presParOf" srcId="{AC5A0178-60CF-4621-B4CE-738801E3455D}" destId="{308FDB6D-8CB4-4665-ACD3-AF46BBA7563D}" srcOrd="0" destOrd="0" presId="urn:microsoft.com/office/officeart/2005/8/layout/orgChart1"/>
    <dgm:cxn modelId="{6F9D1F07-3EF8-4C57-84F2-5AC7B187D2A1}" type="presParOf" srcId="{308FDB6D-8CB4-4665-ACD3-AF46BBA7563D}" destId="{E17DFDB6-5CD0-4321-9975-DE0AD9C68F0A}" srcOrd="0" destOrd="0" presId="urn:microsoft.com/office/officeart/2005/8/layout/orgChart1"/>
    <dgm:cxn modelId="{14E5DE9C-0C55-4168-B55A-F5FC90DFDE86}" type="presParOf" srcId="{308FDB6D-8CB4-4665-ACD3-AF46BBA7563D}" destId="{0AD78204-2F54-4722-8CFC-27DAB841F56F}" srcOrd="1" destOrd="0" presId="urn:microsoft.com/office/officeart/2005/8/layout/orgChart1"/>
    <dgm:cxn modelId="{03D4913B-15DE-49DB-A237-638412473AE5}" type="presParOf" srcId="{AC5A0178-60CF-4621-B4CE-738801E3455D}" destId="{64292725-0CCC-4B8A-B319-CE5A076AE8B7}" srcOrd="1" destOrd="0" presId="urn:microsoft.com/office/officeart/2005/8/layout/orgChart1"/>
    <dgm:cxn modelId="{8723735D-088B-46FF-9B19-DA0FE7F80A96}" type="presParOf" srcId="{AC5A0178-60CF-4621-B4CE-738801E3455D}" destId="{7E25A677-FA41-4B02-9C08-3F5ABEEF7085}" srcOrd="2" destOrd="0" presId="urn:microsoft.com/office/officeart/2005/8/layout/orgChart1"/>
    <dgm:cxn modelId="{D22B1E89-67EA-4E3C-976B-691164358F78}" type="presParOf" srcId="{E56165CC-8979-460D-B6CD-29AB0B71C86E}" destId="{DB2B73E5-E9D7-42DD-BD61-C76CC3DCC66D}" srcOrd="10" destOrd="0" presId="urn:microsoft.com/office/officeart/2005/8/layout/orgChart1"/>
    <dgm:cxn modelId="{F0744C34-A9DF-42E6-BC62-B820DEBCF4BD}" type="presParOf" srcId="{E56165CC-8979-460D-B6CD-29AB0B71C86E}" destId="{821E5BEB-F8FD-47F9-A1B6-5CD7D2BB3ED5}" srcOrd="11" destOrd="0" presId="urn:microsoft.com/office/officeart/2005/8/layout/orgChart1"/>
    <dgm:cxn modelId="{3E4F4A48-69FE-4C44-9862-6F56525FCD0D}" type="presParOf" srcId="{821E5BEB-F8FD-47F9-A1B6-5CD7D2BB3ED5}" destId="{3CA1E4B2-870A-44A5-B762-94D1CFEC3F27}" srcOrd="0" destOrd="0" presId="urn:microsoft.com/office/officeart/2005/8/layout/orgChart1"/>
    <dgm:cxn modelId="{C00A0A06-4891-4005-A7F3-C3CFE273F57E}" type="presParOf" srcId="{3CA1E4B2-870A-44A5-B762-94D1CFEC3F27}" destId="{8F6803AB-54D4-4739-ABEA-C3042B33BC24}" srcOrd="0" destOrd="0" presId="urn:microsoft.com/office/officeart/2005/8/layout/orgChart1"/>
    <dgm:cxn modelId="{01780378-F9D4-47B1-AFED-7DDA95BB0027}" type="presParOf" srcId="{3CA1E4B2-870A-44A5-B762-94D1CFEC3F27}" destId="{AA88D63F-CE77-4EDC-AA15-D2D02C9D9DC2}" srcOrd="1" destOrd="0" presId="urn:microsoft.com/office/officeart/2005/8/layout/orgChart1"/>
    <dgm:cxn modelId="{9F4610D3-ABF8-43AB-B2FB-C52115E9DAA9}" type="presParOf" srcId="{821E5BEB-F8FD-47F9-A1B6-5CD7D2BB3ED5}" destId="{F14E5257-CB1D-4954-A19E-6423F68DA122}" srcOrd="1" destOrd="0" presId="urn:microsoft.com/office/officeart/2005/8/layout/orgChart1"/>
    <dgm:cxn modelId="{DE625C01-B451-4B32-98EF-CF71F8DE2F7B}" type="presParOf" srcId="{821E5BEB-F8FD-47F9-A1B6-5CD7D2BB3ED5}" destId="{A02E2F52-CADC-415B-8B46-A4328F88A2D3}" srcOrd="2" destOrd="0" presId="urn:microsoft.com/office/officeart/2005/8/layout/orgChart1"/>
    <dgm:cxn modelId="{D45446C7-020F-463F-B576-440AA16D03FE}" type="presParOf" srcId="{E56165CC-8979-460D-B6CD-29AB0B71C86E}" destId="{16FA3676-621A-4EC2-A658-2BA4A0DED63A}" srcOrd="12" destOrd="0" presId="urn:microsoft.com/office/officeart/2005/8/layout/orgChart1"/>
    <dgm:cxn modelId="{068231DB-12BF-47E2-AE27-D9AE4C64FA73}" type="presParOf" srcId="{E56165CC-8979-460D-B6CD-29AB0B71C86E}" destId="{1199505B-9040-41DF-B03A-4E1C55AA8328}" srcOrd="13" destOrd="0" presId="urn:microsoft.com/office/officeart/2005/8/layout/orgChart1"/>
    <dgm:cxn modelId="{CE21A76B-17E4-4255-BFF0-67C6D4B14AEB}" type="presParOf" srcId="{1199505B-9040-41DF-B03A-4E1C55AA8328}" destId="{0911EDF0-DCE6-4D68-83DF-6DA910D492B0}" srcOrd="0" destOrd="0" presId="urn:microsoft.com/office/officeart/2005/8/layout/orgChart1"/>
    <dgm:cxn modelId="{FF28268E-CFFA-48E2-83B7-76803333AE59}" type="presParOf" srcId="{0911EDF0-DCE6-4D68-83DF-6DA910D492B0}" destId="{28A0B41D-3DF4-410D-ADC4-587E1BC2568A}" srcOrd="0" destOrd="0" presId="urn:microsoft.com/office/officeart/2005/8/layout/orgChart1"/>
    <dgm:cxn modelId="{E76DB065-1E1C-407D-84E3-12EBE7BC73F4}" type="presParOf" srcId="{0911EDF0-DCE6-4D68-83DF-6DA910D492B0}" destId="{D5DD9690-C337-44D2-992C-24DC4F2395DA}" srcOrd="1" destOrd="0" presId="urn:microsoft.com/office/officeart/2005/8/layout/orgChart1"/>
    <dgm:cxn modelId="{313B06D4-F859-49DB-96E6-A4B0B7ECAA6F}" type="presParOf" srcId="{1199505B-9040-41DF-B03A-4E1C55AA8328}" destId="{D9B41702-15C4-4446-9F5A-F6C42026A1CC}" srcOrd="1" destOrd="0" presId="urn:microsoft.com/office/officeart/2005/8/layout/orgChart1"/>
    <dgm:cxn modelId="{462F4384-C793-476C-A591-BC5A668D06D8}" type="presParOf" srcId="{1199505B-9040-41DF-B03A-4E1C55AA8328}" destId="{95FA9CD6-E5A5-4502-ACA7-6F493C85EDC3}" srcOrd="2" destOrd="0" presId="urn:microsoft.com/office/officeart/2005/8/layout/orgChart1"/>
    <dgm:cxn modelId="{8A732765-62B7-4125-A5A3-2EC10FFDD9CB}" type="presParOf" srcId="{E56165CC-8979-460D-B6CD-29AB0B71C86E}" destId="{B2E8B50F-9CB9-4A67-86B9-D66FBBC9EC09}" srcOrd="14" destOrd="0" presId="urn:microsoft.com/office/officeart/2005/8/layout/orgChart1"/>
    <dgm:cxn modelId="{C418B145-460B-48FD-9AD7-605DDD82084B}" type="presParOf" srcId="{E56165CC-8979-460D-B6CD-29AB0B71C86E}" destId="{863454FE-B40C-429E-A448-BD1FC18F2ABA}" srcOrd="15" destOrd="0" presId="urn:microsoft.com/office/officeart/2005/8/layout/orgChart1"/>
    <dgm:cxn modelId="{885BFBD0-FFBF-41EE-AAEE-B5021BB80B3B}" type="presParOf" srcId="{863454FE-B40C-429E-A448-BD1FC18F2ABA}" destId="{48D79993-A545-4122-A04E-869B9755C497}" srcOrd="0" destOrd="0" presId="urn:microsoft.com/office/officeart/2005/8/layout/orgChart1"/>
    <dgm:cxn modelId="{EE7C2DF8-5E8E-47DD-BBCC-CFBF3F2C91CB}" type="presParOf" srcId="{48D79993-A545-4122-A04E-869B9755C497}" destId="{71357273-C265-46CD-9C66-3B86C55D7731}" srcOrd="0" destOrd="0" presId="urn:microsoft.com/office/officeart/2005/8/layout/orgChart1"/>
    <dgm:cxn modelId="{9A9D61EE-6EBD-4C28-B55A-69EC28BCBE0A}" type="presParOf" srcId="{48D79993-A545-4122-A04E-869B9755C497}" destId="{FD0F67F1-79C9-4892-8759-5FA5B7E64BC3}" srcOrd="1" destOrd="0" presId="urn:microsoft.com/office/officeart/2005/8/layout/orgChart1"/>
    <dgm:cxn modelId="{100001F2-ED29-4D3A-A813-4DAA161E0D8D}" type="presParOf" srcId="{863454FE-B40C-429E-A448-BD1FC18F2ABA}" destId="{801AB22B-76C2-4C23-B0F9-4B854780C139}" srcOrd="1" destOrd="0" presId="urn:microsoft.com/office/officeart/2005/8/layout/orgChart1"/>
    <dgm:cxn modelId="{433D48DD-793A-4A06-8117-6789D6C3057C}" type="presParOf" srcId="{863454FE-B40C-429E-A448-BD1FC18F2ABA}" destId="{B1F15FFE-D46C-4009-9675-568800783B48}" srcOrd="2" destOrd="0" presId="urn:microsoft.com/office/officeart/2005/8/layout/orgChart1"/>
    <dgm:cxn modelId="{3F10187F-0440-41E6-A4FE-9A133C712A79}" type="presParOf" srcId="{AD8F19E2-0D2E-4157-8881-E7EEE742CAF8}" destId="{9C3C6749-3D63-4968-8E09-F3B88B0B1071}" srcOrd="2" destOrd="0" presId="urn:microsoft.com/office/officeart/2005/8/layout/orgChart1"/>
    <dgm:cxn modelId="{2A559B26-E46F-48EB-B93B-68E8C1C6292A}" type="presParOf" srcId="{9C3C6749-3D63-4968-8E09-F3B88B0B1071}" destId="{C208F5F6-CF37-4975-84B0-30C2D338A9D2}" srcOrd="0" destOrd="0" presId="urn:microsoft.com/office/officeart/2005/8/layout/orgChart1"/>
    <dgm:cxn modelId="{07440F1B-CB49-4250-8158-060D18F03458}" type="presParOf" srcId="{9C3C6749-3D63-4968-8E09-F3B88B0B1071}" destId="{E3D327D1-4015-4C03-B89B-0A22F6B2B790}" srcOrd="1" destOrd="0" presId="urn:microsoft.com/office/officeart/2005/8/layout/orgChart1"/>
    <dgm:cxn modelId="{0482DB22-38F0-43CB-80A2-838B775E3C24}" type="presParOf" srcId="{E3D327D1-4015-4C03-B89B-0A22F6B2B790}" destId="{8000A6F1-0BA2-4DA0-B453-B365F82EC7FE}" srcOrd="0" destOrd="0" presId="urn:microsoft.com/office/officeart/2005/8/layout/orgChart1"/>
    <dgm:cxn modelId="{DEA9B6B7-C665-450B-A009-8B2D86F0030F}" type="presParOf" srcId="{8000A6F1-0BA2-4DA0-B453-B365F82EC7FE}" destId="{93CDE5BF-27F7-484D-ADED-A864389D60EA}" srcOrd="0" destOrd="0" presId="urn:microsoft.com/office/officeart/2005/8/layout/orgChart1"/>
    <dgm:cxn modelId="{2FB53FCB-4865-4E46-915A-4847D44019FD}" type="presParOf" srcId="{8000A6F1-0BA2-4DA0-B453-B365F82EC7FE}" destId="{88EB19B5-2B85-4712-87F6-D5EEA3E037FE}" srcOrd="1" destOrd="0" presId="urn:microsoft.com/office/officeart/2005/8/layout/orgChart1"/>
    <dgm:cxn modelId="{81BE53C6-4AE8-4A9D-960C-8C42BF0AE111}" type="presParOf" srcId="{E3D327D1-4015-4C03-B89B-0A22F6B2B790}" destId="{082D9006-3F74-4D3B-9A75-DABB23B9B0BA}" srcOrd="1" destOrd="0" presId="urn:microsoft.com/office/officeart/2005/8/layout/orgChart1"/>
    <dgm:cxn modelId="{40991F60-A6C2-47AC-81A6-E14B0E591EEF}" type="presParOf" srcId="{E3D327D1-4015-4C03-B89B-0A22F6B2B790}" destId="{AB38C35A-E1E7-4B3E-A78D-28F9034294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86622-CDFF-42F3-BF70-607157568AB1}">
      <dsp:nvSpPr>
        <dsp:cNvPr id="0" name=""/>
        <dsp:cNvSpPr/>
      </dsp:nvSpPr>
      <dsp:spPr>
        <a:xfrm rot="5365916">
          <a:off x="3941625" y="2849523"/>
          <a:ext cx="203624" cy="0"/>
        </a:xfrm>
        <a:custGeom>
          <a:avLst/>
          <a:gdLst/>
          <a:ahLst/>
          <a:cxnLst/>
          <a:rect l="0" t="0" r="0" b="0"/>
          <a:pathLst>
            <a:path>
              <a:moveTo>
                <a:pt x="0" y="0"/>
              </a:moveTo>
              <a:lnTo>
                <a:pt x="20362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EEE60-AE7A-41D4-9BEB-74C72C95F436}">
      <dsp:nvSpPr>
        <dsp:cNvPr id="0" name=""/>
        <dsp:cNvSpPr/>
      </dsp:nvSpPr>
      <dsp:spPr>
        <a:xfrm rot="5350904">
          <a:off x="3978904" y="1958414"/>
          <a:ext cx="108185" cy="0"/>
        </a:xfrm>
        <a:custGeom>
          <a:avLst/>
          <a:gdLst/>
          <a:ahLst/>
          <a:cxnLst/>
          <a:rect l="0" t="0" r="0" b="0"/>
          <a:pathLst>
            <a:path>
              <a:moveTo>
                <a:pt x="0" y="0"/>
              </a:moveTo>
              <a:lnTo>
                <a:pt x="108185"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BB228-5E54-4F56-94D5-B63FE66419A0}">
      <dsp:nvSpPr>
        <dsp:cNvPr id="0" name=""/>
        <dsp:cNvSpPr/>
      </dsp:nvSpPr>
      <dsp:spPr>
        <a:xfrm>
          <a:off x="1041765" y="1904327"/>
          <a:ext cx="5992964" cy="8433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Community Services Department</a:t>
          </a:r>
          <a:endParaRPr lang="en-US" sz="3000" kern="1200" dirty="0"/>
        </a:p>
      </dsp:txBody>
      <dsp:txXfrm>
        <a:off x="1082936" y="1945498"/>
        <a:ext cx="5910622" cy="761046"/>
      </dsp:txXfrm>
    </dsp:sp>
    <dsp:sp modelId="{38042B27-0740-4F26-9189-8A1FB9B9145C}">
      <dsp:nvSpPr>
        <dsp:cNvPr id="0" name=""/>
        <dsp:cNvSpPr/>
      </dsp:nvSpPr>
      <dsp:spPr>
        <a:xfrm>
          <a:off x="809903" y="833213"/>
          <a:ext cx="6430889" cy="11792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Palm Beach County Government</a:t>
          </a:r>
          <a:endParaRPr lang="en-US" sz="3600" kern="1200" dirty="0"/>
        </a:p>
      </dsp:txBody>
      <dsp:txXfrm>
        <a:off x="867471" y="890781"/>
        <a:ext cx="6315753" cy="1064152"/>
      </dsp:txXfrm>
    </dsp:sp>
    <dsp:sp modelId="{26E0EB2A-22B0-450A-9C72-CC6F4FC211DE}">
      <dsp:nvSpPr>
        <dsp:cNvPr id="0" name=""/>
        <dsp:cNvSpPr/>
      </dsp:nvSpPr>
      <dsp:spPr>
        <a:xfrm>
          <a:off x="2027801" y="2951330"/>
          <a:ext cx="4041022" cy="77970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Ryan White Program</a:t>
          </a:r>
          <a:endParaRPr lang="en-US" sz="3300" kern="1200" dirty="0"/>
        </a:p>
      </dsp:txBody>
      <dsp:txXfrm>
        <a:off x="2065863" y="2989392"/>
        <a:ext cx="3964898" cy="703583"/>
      </dsp:txXfrm>
    </dsp:sp>
    <dsp:sp modelId="{CD21EBDB-ECDD-46FB-BD9C-BEC58F827BDB}">
      <dsp:nvSpPr>
        <dsp:cNvPr id="0" name=""/>
        <dsp:cNvSpPr/>
      </dsp:nvSpPr>
      <dsp:spPr>
        <a:xfrm rot="5524392">
          <a:off x="3972011" y="3791015"/>
          <a:ext cx="120034" cy="0"/>
        </a:xfrm>
        <a:custGeom>
          <a:avLst/>
          <a:gdLst/>
          <a:ahLst/>
          <a:cxnLst/>
          <a:rect l="0" t="0" r="0" b="0"/>
          <a:pathLst>
            <a:path>
              <a:moveTo>
                <a:pt x="0" y="0"/>
              </a:moveTo>
              <a:lnTo>
                <a:pt x="120034"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FCB94-CACB-421B-9ECC-FDC9CDC75D57}">
      <dsp:nvSpPr>
        <dsp:cNvPr id="0" name=""/>
        <dsp:cNvSpPr/>
      </dsp:nvSpPr>
      <dsp:spPr>
        <a:xfrm>
          <a:off x="1305506" y="3850993"/>
          <a:ext cx="5414655" cy="94052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Ryan White HIV/AIDS CARE Council</a:t>
          </a:r>
          <a:endParaRPr lang="en-US" sz="2600" kern="1200" dirty="0"/>
        </a:p>
      </dsp:txBody>
      <dsp:txXfrm>
        <a:off x="1351419" y="3896906"/>
        <a:ext cx="5322829" cy="848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8F5F6-CF37-4975-84B0-30C2D338A9D2}">
      <dsp:nvSpPr>
        <dsp:cNvPr id="0" name=""/>
        <dsp:cNvSpPr/>
      </dsp:nvSpPr>
      <dsp:spPr>
        <a:xfrm>
          <a:off x="5440014" y="1539149"/>
          <a:ext cx="91440" cy="429649"/>
        </a:xfrm>
        <a:custGeom>
          <a:avLst/>
          <a:gdLst/>
          <a:ahLst/>
          <a:cxnLst/>
          <a:rect l="0" t="0" r="0" b="0"/>
          <a:pathLst>
            <a:path>
              <a:moveTo>
                <a:pt x="116224" y="0"/>
              </a:moveTo>
              <a:lnTo>
                <a:pt x="116224" y="429649"/>
              </a:lnTo>
              <a:lnTo>
                <a:pt x="45720" y="42964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E8B50F-9CB9-4A67-86B9-D66FBBC9EC09}">
      <dsp:nvSpPr>
        <dsp:cNvPr id="0" name=""/>
        <dsp:cNvSpPr/>
      </dsp:nvSpPr>
      <dsp:spPr>
        <a:xfrm>
          <a:off x="5556238" y="1539149"/>
          <a:ext cx="4933704" cy="859299"/>
        </a:xfrm>
        <a:custGeom>
          <a:avLst/>
          <a:gdLst/>
          <a:ahLst/>
          <a:cxnLst/>
          <a:rect l="0" t="0" r="0" b="0"/>
          <a:pathLst>
            <a:path>
              <a:moveTo>
                <a:pt x="0" y="0"/>
              </a:moveTo>
              <a:lnTo>
                <a:pt x="0" y="788795"/>
              </a:lnTo>
              <a:lnTo>
                <a:pt x="4933704" y="788795"/>
              </a:lnTo>
              <a:lnTo>
                <a:pt x="4933704"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A3676-621A-4EC2-A658-2BA4A0DED63A}">
      <dsp:nvSpPr>
        <dsp:cNvPr id="0" name=""/>
        <dsp:cNvSpPr/>
      </dsp:nvSpPr>
      <dsp:spPr>
        <a:xfrm>
          <a:off x="5556238" y="1539149"/>
          <a:ext cx="3619759" cy="859299"/>
        </a:xfrm>
        <a:custGeom>
          <a:avLst/>
          <a:gdLst/>
          <a:ahLst/>
          <a:cxnLst/>
          <a:rect l="0" t="0" r="0" b="0"/>
          <a:pathLst>
            <a:path>
              <a:moveTo>
                <a:pt x="0" y="0"/>
              </a:moveTo>
              <a:lnTo>
                <a:pt x="0" y="788795"/>
              </a:lnTo>
              <a:lnTo>
                <a:pt x="3619759" y="788795"/>
              </a:lnTo>
              <a:lnTo>
                <a:pt x="3619759"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B73E5-E9D7-42DD-BD61-C76CC3DCC66D}">
      <dsp:nvSpPr>
        <dsp:cNvPr id="0" name=""/>
        <dsp:cNvSpPr/>
      </dsp:nvSpPr>
      <dsp:spPr>
        <a:xfrm>
          <a:off x="5556238" y="1539149"/>
          <a:ext cx="2065274" cy="859299"/>
        </a:xfrm>
        <a:custGeom>
          <a:avLst/>
          <a:gdLst/>
          <a:ahLst/>
          <a:cxnLst/>
          <a:rect l="0" t="0" r="0" b="0"/>
          <a:pathLst>
            <a:path>
              <a:moveTo>
                <a:pt x="0" y="0"/>
              </a:moveTo>
              <a:lnTo>
                <a:pt x="0" y="788795"/>
              </a:lnTo>
              <a:lnTo>
                <a:pt x="2065274" y="788795"/>
              </a:lnTo>
              <a:lnTo>
                <a:pt x="2065274"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401F96-2C57-4A4B-BBFA-2BC5230DAA66}">
      <dsp:nvSpPr>
        <dsp:cNvPr id="0" name=""/>
        <dsp:cNvSpPr/>
      </dsp:nvSpPr>
      <dsp:spPr>
        <a:xfrm>
          <a:off x="5556238" y="1539149"/>
          <a:ext cx="494258" cy="859299"/>
        </a:xfrm>
        <a:custGeom>
          <a:avLst/>
          <a:gdLst/>
          <a:ahLst/>
          <a:cxnLst/>
          <a:rect l="0" t="0" r="0" b="0"/>
          <a:pathLst>
            <a:path>
              <a:moveTo>
                <a:pt x="0" y="0"/>
              </a:moveTo>
              <a:lnTo>
                <a:pt x="0" y="788795"/>
              </a:lnTo>
              <a:lnTo>
                <a:pt x="494258" y="788795"/>
              </a:lnTo>
              <a:lnTo>
                <a:pt x="494258"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C1CE8-7E88-422A-A99C-C6A38CEFEEC1}">
      <dsp:nvSpPr>
        <dsp:cNvPr id="0" name=""/>
        <dsp:cNvSpPr/>
      </dsp:nvSpPr>
      <dsp:spPr>
        <a:xfrm>
          <a:off x="4666766" y="1539149"/>
          <a:ext cx="889471" cy="859299"/>
        </a:xfrm>
        <a:custGeom>
          <a:avLst/>
          <a:gdLst/>
          <a:ahLst/>
          <a:cxnLst/>
          <a:rect l="0" t="0" r="0" b="0"/>
          <a:pathLst>
            <a:path>
              <a:moveTo>
                <a:pt x="889471" y="0"/>
              </a:moveTo>
              <a:lnTo>
                <a:pt x="889471"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56922E-998E-430D-9577-36758FD3F18C}">
      <dsp:nvSpPr>
        <dsp:cNvPr id="0" name=""/>
        <dsp:cNvSpPr/>
      </dsp:nvSpPr>
      <dsp:spPr>
        <a:xfrm>
          <a:off x="3203386" y="1539149"/>
          <a:ext cx="2352851" cy="859299"/>
        </a:xfrm>
        <a:custGeom>
          <a:avLst/>
          <a:gdLst/>
          <a:ahLst/>
          <a:cxnLst/>
          <a:rect l="0" t="0" r="0" b="0"/>
          <a:pathLst>
            <a:path>
              <a:moveTo>
                <a:pt x="2352851" y="0"/>
              </a:moveTo>
              <a:lnTo>
                <a:pt x="2352851"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97504E-ECC3-4714-AE79-C0489183BCE0}">
      <dsp:nvSpPr>
        <dsp:cNvPr id="0" name=""/>
        <dsp:cNvSpPr/>
      </dsp:nvSpPr>
      <dsp:spPr>
        <a:xfrm>
          <a:off x="1881149" y="1539149"/>
          <a:ext cx="3675088" cy="859299"/>
        </a:xfrm>
        <a:custGeom>
          <a:avLst/>
          <a:gdLst/>
          <a:ahLst/>
          <a:cxnLst/>
          <a:rect l="0" t="0" r="0" b="0"/>
          <a:pathLst>
            <a:path>
              <a:moveTo>
                <a:pt x="3675088" y="0"/>
              </a:moveTo>
              <a:lnTo>
                <a:pt x="3675088"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5E950B-24EB-40F9-A365-641EC34FBE39}">
      <dsp:nvSpPr>
        <dsp:cNvPr id="0" name=""/>
        <dsp:cNvSpPr/>
      </dsp:nvSpPr>
      <dsp:spPr>
        <a:xfrm>
          <a:off x="606768" y="1539149"/>
          <a:ext cx="4949470" cy="859299"/>
        </a:xfrm>
        <a:custGeom>
          <a:avLst/>
          <a:gdLst/>
          <a:ahLst/>
          <a:cxnLst/>
          <a:rect l="0" t="0" r="0" b="0"/>
          <a:pathLst>
            <a:path>
              <a:moveTo>
                <a:pt x="4949470" y="0"/>
              </a:moveTo>
              <a:lnTo>
                <a:pt x="4949470"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ECD564-3C9B-407E-985B-40BF98EC7908}">
      <dsp:nvSpPr>
        <dsp:cNvPr id="0" name=""/>
        <dsp:cNvSpPr/>
      </dsp:nvSpPr>
      <dsp:spPr>
        <a:xfrm>
          <a:off x="3838784" y="654220"/>
          <a:ext cx="3434907" cy="8849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omic Sans MS" panose="030F0702030302020204" pitchFamily="66" charset="0"/>
            </a:rPr>
            <a:t>Palm Beach County HIV CARE Council </a:t>
          </a:r>
          <a:endParaRPr lang="en-US" sz="1600" b="1" kern="1200" dirty="0">
            <a:solidFill>
              <a:schemeClr val="tx1"/>
            </a:solidFill>
            <a:latin typeface="Comic Sans MS" panose="030F0702030302020204" pitchFamily="66" charset="0"/>
          </a:endParaRPr>
        </a:p>
      </dsp:txBody>
      <dsp:txXfrm>
        <a:off x="3838784" y="654220"/>
        <a:ext cx="3434907" cy="884929"/>
      </dsp:txXfrm>
    </dsp:sp>
    <dsp:sp modelId="{65899960-6BEB-4E9A-B9D2-D4AEFF0B347D}">
      <dsp:nvSpPr>
        <dsp:cNvPr id="0" name=""/>
        <dsp:cNvSpPr/>
      </dsp:nvSpPr>
      <dsp:spPr>
        <a:xfrm>
          <a:off x="4020" y="2398448"/>
          <a:ext cx="1205495" cy="6865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Community Awareness</a:t>
          </a:r>
          <a:endParaRPr lang="en-US" sz="1400" kern="1200" dirty="0">
            <a:solidFill>
              <a:schemeClr val="tx1"/>
            </a:solidFill>
          </a:endParaRPr>
        </a:p>
      </dsp:txBody>
      <dsp:txXfrm>
        <a:off x="4020" y="2398448"/>
        <a:ext cx="1205495" cy="686530"/>
      </dsp:txXfrm>
    </dsp:sp>
    <dsp:sp modelId="{DC183776-E1DF-411C-A972-DD790DD15BA2}">
      <dsp:nvSpPr>
        <dsp:cNvPr id="0" name=""/>
        <dsp:cNvSpPr/>
      </dsp:nvSpPr>
      <dsp:spPr>
        <a:xfrm>
          <a:off x="1350524" y="2398448"/>
          <a:ext cx="1061250" cy="13764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Local Pharmaceutical Assistance Program (LPAP)</a:t>
          </a:r>
          <a:endParaRPr lang="en-US" sz="1400" b="1" kern="1200" dirty="0">
            <a:solidFill>
              <a:schemeClr val="tx1"/>
            </a:solidFill>
          </a:endParaRPr>
        </a:p>
      </dsp:txBody>
      <dsp:txXfrm>
        <a:off x="1350524" y="2398448"/>
        <a:ext cx="1061250" cy="1376454"/>
      </dsp:txXfrm>
    </dsp:sp>
    <dsp:sp modelId="{4A655754-E9CE-4319-B920-2DE76F9D9A61}">
      <dsp:nvSpPr>
        <dsp:cNvPr id="0" name=""/>
        <dsp:cNvSpPr/>
      </dsp:nvSpPr>
      <dsp:spPr>
        <a:xfrm>
          <a:off x="2552783" y="2398448"/>
          <a:ext cx="1301206" cy="65426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 </a:t>
          </a:r>
          <a:r>
            <a:rPr lang="en-US" sz="1600" b="1" kern="1200" dirty="0" smtClean="0">
              <a:solidFill>
                <a:schemeClr val="tx1"/>
              </a:solidFill>
            </a:rPr>
            <a:t>Membership</a:t>
          </a:r>
          <a:endParaRPr lang="en-US" sz="1600" b="1" kern="1200" dirty="0">
            <a:solidFill>
              <a:schemeClr val="tx1"/>
            </a:solidFill>
          </a:endParaRPr>
        </a:p>
      </dsp:txBody>
      <dsp:txXfrm>
        <a:off x="2552783" y="2398448"/>
        <a:ext cx="1301206" cy="654262"/>
      </dsp:txXfrm>
    </dsp:sp>
    <dsp:sp modelId="{3934C6C2-896A-4F1A-9536-7E7329A773A6}">
      <dsp:nvSpPr>
        <dsp:cNvPr id="0" name=""/>
        <dsp:cNvSpPr/>
      </dsp:nvSpPr>
      <dsp:spPr>
        <a:xfrm>
          <a:off x="3994998" y="2398448"/>
          <a:ext cx="1343536" cy="7719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Quality Management &amp; Evaluation </a:t>
          </a:r>
          <a:endParaRPr lang="en-US" sz="1600" b="1" kern="1200" dirty="0">
            <a:solidFill>
              <a:schemeClr val="tx1"/>
            </a:solidFill>
          </a:endParaRPr>
        </a:p>
      </dsp:txBody>
      <dsp:txXfrm>
        <a:off x="3994998" y="2398448"/>
        <a:ext cx="1343536" cy="771984"/>
      </dsp:txXfrm>
    </dsp:sp>
    <dsp:sp modelId="{E17DFDB6-5CD0-4321-9975-DE0AD9C68F0A}">
      <dsp:nvSpPr>
        <dsp:cNvPr id="0" name=""/>
        <dsp:cNvSpPr/>
      </dsp:nvSpPr>
      <dsp:spPr>
        <a:xfrm>
          <a:off x="5479543" y="2398448"/>
          <a:ext cx="1141907" cy="33573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Planning </a:t>
          </a:r>
          <a:endParaRPr lang="en-US" sz="1600" b="1" kern="1200" dirty="0">
            <a:solidFill>
              <a:schemeClr val="tx1"/>
            </a:solidFill>
          </a:endParaRPr>
        </a:p>
      </dsp:txBody>
      <dsp:txXfrm>
        <a:off x="5479543" y="2398448"/>
        <a:ext cx="1141907" cy="335734"/>
      </dsp:txXfrm>
    </dsp:sp>
    <dsp:sp modelId="{8F6803AB-54D4-4739-ABEA-C3042B33BC24}">
      <dsp:nvSpPr>
        <dsp:cNvPr id="0" name=""/>
        <dsp:cNvSpPr/>
      </dsp:nvSpPr>
      <dsp:spPr>
        <a:xfrm>
          <a:off x="6762459" y="2398448"/>
          <a:ext cx="1718108" cy="121277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Priorities &amp; Allocations **</a:t>
          </a:r>
        </a:p>
      </dsp:txBody>
      <dsp:txXfrm>
        <a:off x="6762459" y="2398448"/>
        <a:ext cx="1718108" cy="1212777"/>
      </dsp:txXfrm>
    </dsp:sp>
    <dsp:sp modelId="{28A0B41D-3DF4-410D-ADC4-587E1BC2568A}">
      <dsp:nvSpPr>
        <dsp:cNvPr id="0" name=""/>
        <dsp:cNvSpPr/>
      </dsp:nvSpPr>
      <dsp:spPr>
        <a:xfrm>
          <a:off x="8621576" y="2398448"/>
          <a:ext cx="1108844" cy="8550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LGBTQ Health </a:t>
          </a:r>
        </a:p>
      </dsp:txBody>
      <dsp:txXfrm>
        <a:off x="8621576" y="2398448"/>
        <a:ext cx="1108844" cy="855055"/>
      </dsp:txXfrm>
    </dsp:sp>
    <dsp:sp modelId="{71357273-C265-46CD-9C66-3B86C55D7731}">
      <dsp:nvSpPr>
        <dsp:cNvPr id="0" name=""/>
        <dsp:cNvSpPr/>
      </dsp:nvSpPr>
      <dsp:spPr>
        <a:xfrm>
          <a:off x="9871428" y="2398448"/>
          <a:ext cx="1237027" cy="6059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Ad Hoc Housing </a:t>
          </a:r>
          <a:endParaRPr lang="en-US" sz="1600" b="1" kern="1200" dirty="0">
            <a:solidFill>
              <a:schemeClr val="tx1"/>
            </a:solidFill>
          </a:endParaRPr>
        </a:p>
      </dsp:txBody>
      <dsp:txXfrm>
        <a:off x="9871428" y="2398448"/>
        <a:ext cx="1237027" cy="605960"/>
      </dsp:txXfrm>
    </dsp:sp>
    <dsp:sp modelId="{93CDE5BF-27F7-484D-ADED-A864389D60EA}">
      <dsp:nvSpPr>
        <dsp:cNvPr id="0" name=""/>
        <dsp:cNvSpPr/>
      </dsp:nvSpPr>
      <dsp:spPr>
        <a:xfrm>
          <a:off x="3579520" y="1680158"/>
          <a:ext cx="1906213" cy="5772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Executive Committee*</a:t>
          </a:r>
          <a:endParaRPr lang="en-US" sz="1600" b="1" kern="1200" dirty="0">
            <a:solidFill>
              <a:schemeClr val="tx1"/>
            </a:solidFill>
          </a:endParaRPr>
        </a:p>
      </dsp:txBody>
      <dsp:txXfrm>
        <a:off x="3579520" y="1680158"/>
        <a:ext cx="1906213" cy="57728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E399084-C417-4209-9E05-790D9E3D2110}" type="datetimeFigureOut">
              <a:rPr lang="en-US" smtClean="0"/>
              <a:t>5/16/2024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C2D5DB6-75A4-4F2C-ABE6-0349518FD8AB}" type="slidenum">
              <a:rPr lang="en-US" smtClean="0"/>
              <a:t>‹#›</a:t>
            </a:fld>
            <a:endParaRPr lang="en-US"/>
          </a:p>
        </p:txBody>
      </p:sp>
    </p:spTree>
    <p:extLst>
      <p:ext uri="{BB962C8B-B14F-4D97-AF65-F5344CB8AC3E}">
        <p14:creationId xmlns:p14="http://schemas.microsoft.com/office/powerpoint/2010/main" val="149643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5A155C-3BFE-4052-9B47-BF663EC0B4CC}"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37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67E334-21A9-47E6-8831-C6203A5C3E42}"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833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6036CC-C370-4E9D-9B71-8911B3F68BF6}"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13033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530C1A-6476-40D9-8E1C-03873C501C62}"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59167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1E3BB6-C093-43E6-876A-16188D9B41FD}"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71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726914-6BAB-4434-A89B-BE2A88199266}"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829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661358-E5B5-479D-975B-E9DD10D26E15}"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431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542A0E-7A6E-430A-8998-989594407A9D}"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347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C47648-885D-4ABF-8503-E03FCBD7909E}"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63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1696D0-AA60-4F02-B648-053700EBC611}"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355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041268-1445-4AD2-A0BA-17D1D9138B7C}"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91663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22C310-D599-481D-929B-CA182FBFD816}" type="datetime1">
              <a:rPr lang="en-US" smtClean="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421984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55178D-9AC4-4AD4-9855-1B302153BBC9}" type="datetime1">
              <a:rPr lang="en-US" smtClean="0"/>
              <a:t>5/16/2024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26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70C22-5726-4DDE-97BC-BCF316823F71}" type="datetime1">
              <a:rPr lang="en-US" smtClean="0"/>
              <a:t>5/16/2024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911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F4A450-F00F-4C0D-AA14-2A7BC173C9DF}"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029739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A9DE072-947E-4C82-8FAD-53657929D984}"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490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128834-0AA1-4959-9685-90303AAF8321}" type="datetime1">
              <a:rPr lang="en-US" smtClean="0"/>
              <a:t>5/16/2024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350809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palmbeachcountyethic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DWiebe@pbcgov.or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ELR@flhealth.gov" TargetMode="External"/><Relationship Id="rId1" Type="http://schemas.openxmlformats.org/officeDocument/2006/relationships/slideLayout" Target="../slideLayouts/slideLayout4.xml"/><Relationship Id="rId5" Type="http://schemas.openxmlformats.org/officeDocument/2006/relationships/hyperlink" Target="http://www.floridahealth.gov/diseases-and-conditions/disease-reporting-and-management/faq.html#1"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355" y="2873182"/>
            <a:ext cx="8243759" cy="1373070"/>
          </a:xfrm>
        </p:spPr>
        <p:txBody>
          <a:bodyPr>
            <a:normAutofit fontScale="90000"/>
          </a:bodyPr>
          <a:lstStyle/>
          <a:p>
            <a:pPr algn="l"/>
            <a:r>
              <a:rPr lang="en-US" dirty="0" smtClean="0"/>
              <a:t>PBC HIV CARE Council New Member Orientation </a:t>
            </a:r>
            <a:endParaRPr lang="en-US" dirty="0"/>
          </a:p>
        </p:txBody>
      </p:sp>
      <p:sp>
        <p:nvSpPr>
          <p:cNvPr id="3" name="Subtitle 2"/>
          <p:cNvSpPr>
            <a:spLocks noGrp="1"/>
          </p:cNvSpPr>
          <p:nvPr>
            <p:ph type="subTitle" idx="1"/>
          </p:nvPr>
        </p:nvSpPr>
        <p:spPr/>
        <p:txBody>
          <a:bodyPr>
            <a:noAutofit/>
          </a:bodyPr>
          <a:lstStyle/>
          <a:p>
            <a:pPr algn="ctr"/>
            <a:r>
              <a:rPr lang="en-US" sz="4400" dirty="0" smtClean="0"/>
              <a:t>2024</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3901" y="2594236"/>
            <a:ext cx="2517648" cy="1652016"/>
          </a:xfrm>
          <a:prstGeom prst="rect">
            <a:avLst/>
          </a:prstGeom>
          <a:solidFill>
            <a:schemeClr val="bg1"/>
          </a:solidFill>
        </p:spPr>
      </p:pic>
      <p:sp>
        <p:nvSpPr>
          <p:cNvPr id="8" name="Date Placeholder 7"/>
          <p:cNvSpPr>
            <a:spLocks noGrp="1"/>
          </p:cNvSpPr>
          <p:nvPr>
            <p:ph type="dt" sz="half" idx="10"/>
          </p:nvPr>
        </p:nvSpPr>
        <p:spPr/>
        <p:txBody>
          <a:bodyPr/>
          <a:lstStyle/>
          <a:p>
            <a:fld id="{39F6EE1E-C9A4-4EC3-8788-22F1F47E654E}"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222254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Membership Process </a:t>
            </a:r>
            <a:endParaRPr lang="en-US" dirty="0"/>
          </a:p>
        </p:txBody>
      </p:sp>
      <p:sp>
        <p:nvSpPr>
          <p:cNvPr id="6" name="Content Placeholder 5"/>
          <p:cNvSpPr>
            <a:spLocks noGrp="1"/>
          </p:cNvSpPr>
          <p:nvPr>
            <p:ph idx="1"/>
          </p:nvPr>
        </p:nvSpPr>
        <p:spPr>
          <a:xfrm>
            <a:off x="1875453" y="2500603"/>
            <a:ext cx="9792672" cy="3435585"/>
          </a:xfrm>
        </p:spPr>
        <p:txBody>
          <a:bodyPr>
            <a:normAutofit/>
          </a:bodyPr>
          <a:lstStyle/>
          <a:p>
            <a:pPr marL="0" indent="0">
              <a:buNone/>
            </a:pPr>
            <a:r>
              <a:rPr lang="en-US" sz="1800" dirty="0">
                <a:solidFill>
                  <a:schemeClr val="tx1"/>
                </a:solidFill>
                <a:latin typeface="Times New Roman" panose="02020603050405020304" pitchFamily="18" charset="0"/>
                <a:cs typeface="Times New Roman" panose="02020603050405020304" pitchFamily="18" charset="0"/>
              </a:rPr>
              <a:t>Once membership requirements have been met</a:t>
            </a:r>
            <a:r>
              <a:rPr lang="en-US" sz="1800" dirty="0" smtClean="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a:p>
            <a:pPr marL="800100" lvl="1" indent="-342900"/>
            <a:r>
              <a:rPr lang="en-US" dirty="0">
                <a:solidFill>
                  <a:schemeClr val="tx1"/>
                </a:solidFill>
                <a:latin typeface="Times New Roman" panose="02020603050405020304" pitchFamily="18" charset="0"/>
                <a:cs typeface="Times New Roman" panose="02020603050405020304" pitchFamily="18" charset="0"/>
              </a:rPr>
              <a:t>Fill out an application</a:t>
            </a:r>
          </a:p>
          <a:p>
            <a:pPr marL="800100" lvl="1" indent="-342900"/>
            <a:r>
              <a:rPr lang="en-US" dirty="0">
                <a:solidFill>
                  <a:schemeClr val="tx1"/>
                </a:solidFill>
                <a:latin typeface="Times New Roman" panose="02020603050405020304" pitchFamily="18" charset="0"/>
                <a:cs typeface="Times New Roman" panose="02020603050405020304" pitchFamily="18" charset="0"/>
              </a:rPr>
              <a:t>Submit application to CARE Council staff</a:t>
            </a:r>
          </a:p>
          <a:p>
            <a:pPr marL="800100" lvl="1" indent="-342900"/>
            <a:r>
              <a:rPr lang="en-US" dirty="0">
                <a:solidFill>
                  <a:schemeClr val="tx1"/>
                </a:solidFill>
                <a:latin typeface="Times New Roman" panose="02020603050405020304" pitchFamily="18" charset="0"/>
                <a:cs typeface="Times New Roman" panose="02020603050405020304" pitchFamily="18" charset="0"/>
              </a:rPr>
              <a:t>Interview</a:t>
            </a:r>
          </a:p>
          <a:p>
            <a:pPr marL="800100" lvl="1" indent="-342900"/>
            <a:r>
              <a:rPr lang="en-US" dirty="0">
                <a:solidFill>
                  <a:schemeClr val="tx1"/>
                </a:solidFill>
                <a:latin typeface="Times New Roman" panose="02020603050405020304" pitchFamily="18" charset="0"/>
                <a:cs typeface="Times New Roman" panose="02020603050405020304" pitchFamily="18" charset="0"/>
              </a:rPr>
              <a:t>Approval by the Membership </a:t>
            </a:r>
            <a:r>
              <a:rPr lang="en-US" dirty="0" smtClean="0">
                <a:solidFill>
                  <a:schemeClr val="tx1"/>
                </a:solidFill>
                <a:latin typeface="Times New Roman" panose="02020603050405020304" pitchFamily="18" charset="0"/>
                <a:cs typeface="Times New Roman" panose="02020603050405020304" pitchFamily="18" charset="0"/>
              </a:rPr>
              <a:t>Committee -&gt; Executive Committee -&gt;CARE Council</a:t>
            </a:r>
            <a:endParaRPr lang="en-US" dirty="0">
              <a:solidFill>
                <a:schemeClr val="tx1"/>
              </a:solidFill>
              <a:latin typeface="Times New Roman" panose="02020603050405020304" pitchFamily="18" charset="0"/>
              <a:cs typeface="Times New Roman" panose="02020603050405020304" pitchFamily="18" charset="0"/>
            </a:endParaRPr>
          </a:p>
          <a:p>
            <a:pPr marL="800100" lvl="1" indent="-342900"/>
            <a:r>
              <a:rPr lang="en-US" dirty="0">
                <a:solidFill>
                  <a:schemeClr val="tx1"/>
                </a:solidFill>
                <a:latin typeface="Times New Roman" panose="02020603050405020304" pitchFamily="18" charset="0"/>
                <a:cs typeface="Times New Roman" panose="02020603050405020304" pitchFamily="18" charset="0"/>
              </a:rPr>
              <a:t>Approval by the Board of County </a:t>
            </a:r>
            <a:r>
              <a:rPr lang="en-US" dirty="0" smtClean="0">
                <a:solidFill>
                  <a:schemeClr val="tx1"/>
                </a:solidFill>
                <a:latin typeface="Times New Roman" panose="02020603050405020304" pitchFamily="18" charset="0"/>
                <a:cs typeface="Times New Roman" panose="02020603050405020304" pitchFamily="18" charset="0"/>
              </a:rPr>
              <a:t>Commissioners</a:t>
            </a:r>
          </a:p>
          <a:p>
            <a:pPr marL="800100" lvl="1" indent="-342900"/>
            <a:r>
              <a:rPr lang="en-US" dirty="0" smtClean="0">
                <a:solidFill>
                  <a:schemeClr val="tx1"/>
                </a:solidFill>
                <a:latin typeface="Times New Roman" panose="02020603050405020304" pitchFamily="18" charset="0"/>
                <a:cs typeface="Times New Roman" panose="02020603050405020304" pitchFamily="18" charset="0"/>
              </a:rPr>
              <a:t>Members may serve a maximum of (3), three- year terms and must be renewed after each term. </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335" y="1990845"/>
            <a:ext cx="2018364" cy="2018364"/>
          </a:xfrm>
          <a:prstGeom prst="rect">
            <a:avLst/>
          </a:prstGeom>
        </p:spPr>
      </p:pic>
      <p:sp>
        <p:nvSpPr>
          <p:cNvPr id="8" name="Date Placeholder 7"/>
          <p:cNvSpPr>
            <a:spLocks noGrp="1"/>
          </p:cNvSpPr>
          <p:nvPr>
            <p:ph type="dt" sz="half" idx="10"/>
          </p:nvPr>
        </p:nvSpPr>
        <p:spPr/>
        <p:txBody>
          <a:bodyPr/>
          <a:lstStyle/>
          <a:p>
            <a:fld id="{DFD156E9-3DC0-474B-B391-625056EC8D38}"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1931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19209" y="933061"/>
            <a:ext cx="8852159" cy="1427584"/>
          </a:xfrm>
          <a:prstGeom prst="rect">
            <a:avLst/>
          </a:prstGeom>
        </p:spPr>
      </p:pic>
      <p:sp>
        <p:nvSpPr>
          <p:cNvPr id="5" name="Rectangle 4"/>
          <p:cNvSpPr/>
          <p:nvPr/>
        </p:nvSpPr>
        <p:spPr>
          <a:xfrm>
            <a:off x="3048000" y="2413338"/>
            <a:ext cx="6096000" cy="2031325"/>
          </a:xfrm>
          <a:prstGeom prst="rect">
            <a:avLst/>
          </a:prstGeom>
        </p:spPr>
        <p:txBody>
          <a:bodyPr>
            <a:spAutoFit/>
          </a:bodyPr>
          <a:lstStyle/>
          <a:p>
            <a:r>
              <a:rPr lang="en-US" dirty="0"/>
              <a:t>To be considered for Membership:</a:t>
            </a:r>
          </a:p>
          <a:p>
            <a:endParaRPr lang="en-US" dirty="0"/>
          </a:p>
          <a:p>
            <a:r>
              <a:rPr lang="en-US" dirty="0"/>
              <a:t>1.	Must be a Palm Beach County resident</a:t>
            </a:r>
          </a:p>
          <a:p>
            <a:endParaRPr lang="en-US" dirty="0"/>
          </a:p>
          <a:p>
            <a:r>
              <a:rPr lang="en-US" dirty="0"/>
              <a:t>2.	Must attend one CARE Council meeting</a:t>
            </a:r>
          </a:p>
          <a:p>
            <a:endParaRPr lang="en-US" dirty="0"/>
          </a:p>
          <a:p>
            <a:r>
              <a:rPr lang="en-US" dirty="0"/>
              <a:t>3.	Must become a member of at least one committee</a:t>
            </a:r>
          </a:p>
        </p:txBody>
      </p:sp>
      <p:sp>
        <p:nvSpPr>
          <p:cNvPr id="7" name="Date Placeholder 6"/>
          <p:cNvSpPr>
            <a:spLocks noGrp="1"/>
          </p:cNvSpPr>
          <p:nvPr>
            <p:ph type="dt" sz="half" idx="10"/>
          </p:nvPr>
        </p:nvSpPr>
        <p:spPr/>
        <p:txBody>
          <a:bodyPr/>
          <a:lstStyle/>
          <a:p>
            <a:fld id="{5881D9D3-4EBE-41DC-9554-1E3199E01E5E}"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69826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Information</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Active committee participation</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Quorum needed to vote on matters at a meeting</a:t>
            </a:r>
          </a:p>
          <a:p>
            <a:pPr lvl="1"/>
            <a:r>
              <a:rPr lang="en-US" sz="2000" dirty="0" smtClean="0">
                <a:solidFill>
                  <a:schemeClr val="tx1"/>
                </a:solidFill>
                <a:latin typeface="Times New Roman" panose="02020603050405020304" pitchFamily="18" charset="0"/>
                <a:cs typeface="Times New Roman" panose="02020603050405020304" pitchFamily="18" charset="0"/>
              </a:rPr>
              <a:t>CARE Council- 25% </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1 CARE Council member and </a:t>
            </a:r>
            <a:r>
              <a:rPr lang="en-US" sz="2000" dirty="0">
                <a:solidFill>
                  <a:schemeClr val="tx1"/>
                </a:solidFill>
                <a:latin typeface="Times New Roman" panose="02020603050405020304" pitchFamily="18" charset="0"/>
                <a:cs typeface="Times New Roman" panose="02020603050405020304" pitchFamily="18" charset="0"/>
              </a:rPr>
              <a:t>at least 1 HIV+ </a:t>
            </a:r>
            <a:r>
              <a:rPr lang="en-US" sz="2000" dirty="0" smtClean="0">
                <a:solidFill>
                  <a:schemeClr val="tx1"/>
                </a:solidFill>
                <a:latin typeface="Times New Roman" panose="02020603050405020304" pitchFamily="18" charset="0"/>
                <a:cs typeface="Times New Roman" panose="02020603050405020304" pitchFamily="18" charset="0"/>
              </a:rPr>
              <a:t>member</a:t>
            </a:r>
          </a:p>
          <a:p>
            <a:pPr lvl="1"/>
            <a:r>
              <a:rPr lang="en-US" sz="2000" dirty="0" smtClean="0">
                <a:solidFill>
                  <a:schemeClr val="tx1"/>
                </a:solidFill>
                <a:latin typeface="Times New Roman" panose="02020603050405020304" pitchFamily="18" charset="0"/>
                <a:cs typeface="Times New Roman" panose="02020603050405020304" pitchFamily="18" charset="0"/>
              </a:rPr>
              <a:t>Committees- Chair or Vice-Chair + 2 member and at least 1 HIV+ member</a:t>
            </a:r>
          </a:p>
          <a:p>
            <a:pPr lvl="1"/>
            <a:r>
              <a:rPr lang="en-US" sz="2000" dirty="0" smtClean="0">
                <a:solidFill>
                  <a:schemeClr val="tx1"/>
                </a:solidFill>
                <a:latin typeface="Times New Roman" panose="02020603050405020304" pitchFamily="18" charset="0"/>
                <a:cs typeface="Times New Roman" panose="02020603050405020304" pitchFamily="18" charset="0"/>
              </a:rPr>
              <a:t> Executive- </a:t>
            </a:r>
            <a:r>
              <a:rPr lang="en-US" sz="2000" dirty="0">
                <a:solidFill>
                  <a:schemeClr val="tx1"/>
                </a:solidFill>
                <a:latin typeface="Times New Roman" panose="02020603050405020304" pitchFamily="18" charset="0"/>
                <a:cs typeface="Times New Roman" panose="02020603050405020304" pitchFamily="18" charset="0"/>
              </a:rPr>
              <a:t>Chair or Vice-Chair + </a:t>
            </a:r>
            <a:r>
              <a:rPr lang="en-US" sz="2000" dirty="0" smtClean="0">
                <a:solidFill>
                  <a:schemeClr val="tx1"/>
                </a:solidFill>
                <a:latin typeface="Times New Roman" panose="02020603050405020304" pitchFamily="18" charset="0"/>
                <a:cs typeface="Times New Roman" panose="02020603050405020304" pitchFamily="18" charset="0"/>
              </a:rPr>
              <a:t>3 </a:t>
            </a:r>
            <a:r>
              <a:rPr lang="en-US" sz="2000" dirty="0">
                <a:solidFill>
                  <a:schemeClr val="tx1"/>
                </a:solidFill>
                <a:latin typeface="Times New Roman" panose="02020603050405020304" pitchFamily="18" charset="0"/>
                <a:cs typeface="Times New Roman" panose="02020603050405020304" pitchFamily="18" charset="0"/>
              </a:rPr>
              <a:t>member and at least 1 HIV+ member</a:t>
            </a:r>
            <a:endParaRPr lang="en-US" sz="2000" dirty="0" smtClean="0">
              <a:solidFill>
                <a:schemeClr val="tx1"/>
              </a:solidFill>
              <a:latin typeface="Times New Roman" panose="02020603050405020304" pitchFamily="18" charset="0"/>
              <a:cs typeface="Times New Roman" panose="02020603050405020304" pitchFamily="18" charset="0"/>
            </a:endParaRPr>
          </a:p>
          <a:p>
            <a:pPr lvl="1"/>
            <a:r>
              <a:rPr lang="en-US" sz="2000" dirty="0" smtClean="0">
                <a:solidFill>
                  <a:schemeClr val="tx1"/>
                </a:solidFill>
                <a:latin typeface="Times New Roman" panose="02020603050405020304" pitchFamily="18" charset="0"/>
                <a:cs typeface="Times New Roman" panose="02020603050405020304" pitchFamily="18" charset="0"/>
              </a:rPr>
              <a:t>Ad-hoc- Chair or Vice-Chair + 2 members and at least 1 HIV+ member</a:t>
            </a:r>
          </a:p>
          <a:p>
            <a:pPr lvl="1"/>
            <a:endParaRPr lang="en-US" dirty="0">
              <a:latin typeface="Calibri" panose="020F0502020204030204" pitchFamily="34" charset="0"/>
            </a:endParaRPr>
          </a:p>
          <a:p>
            <a:pPr lvl="1"/>
            <a:endParaRPr lang="en-US" dirty="0"/>
          </a:p>
        </p:txBody>
      </p:sp>
      <p:sp>
        <p:nvSpPr>
          <p:cNvPr id="7" name="Date Placeholder 6"/>
          <p:cNvSpPr>
            <a:spLocks noGrp="1"/>
          </p:cNvSpPr>
          <p:nvPr>
            <p:ph type="dt" sz="half" idx="10"/>
          </p:nvPr>
        </p:nvSpPr>
        <p:spPr/>
        <p:txBody>
          <a:bodyPr/>
          <a:lstStyle/>
          <a:p>
            <a:fld id="{D42011C9-E929-4CF6-9CA9-663288C267BC}"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052097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CARE Council Activities </a:t>
            </a:r>
            <a:endParaRPr lang="en-US" dirty="0"/>
          </a:p>
        </p:txBody>
      </p:sp>
      <p:sp>
        <p:nvSpPr>
          <p:cNvPr id="3" name="Content Placeholder 2"/>
          <p:cNvSpPr>
            <a:spLocks noGrp="1"/>
          </p:cNvSpPr>
          <p:nvPr>
            <p:ph sz="half" idx="1"/>
          </p:nvPr>
        </p:nvSpPr>
        <p:spPr>
          <a:xfrm>
            <a:off x="1257300" y="2286000"/>
            <a:ext cx="4369059" cy="4170784"/>
          </a:xfrm>
        </p:spPr>
        <p:txBody>
          <a:bodyPr>
            <a:noAutofit/>
          </a:bodyPr>
          <a:lstStyle/>
          <a:p>
            <a:r>
              <a:rPr lang="en-US" dirty="0" smtClean="0">
                <a:solidFill>
                  <a:schemeClr val="tx1"/>
                </a:solidFill>
                <a:latin typeface="Times New Roman" panose="02020603050405020304" pitchFamily="18" charset="0"/>
                <a:cs typeface="Times New Roman" panose="02020603050405020304" pitchFamily="18" charset="0"/>
              </a:rPr>
              <a:t>Annual CARE Council Retreat</a:t>
            </a:r>
          </a:p>
          <a:p>
            <a:pPr lvl="1"/>
            <a:r>
              <a:rPr lang="en-US" sz="2000" dirty="0" smtClean="0">
                <a:solidFill>
                  <a:schemeClr val="tx1"/>
                </a:solidFill>
                <a:latin typeface="Times New Roman" panose="02020603050405020304" pitchFamily="18" charset="0"/>
                <a:cs typeface="Times New Roman" panose="02020603050405020304" pitchFamily="18" charset="0"/>
              </a:rPr>
              <a:t>Planning for the upcoming year</a:t>
            </a:r>
          </a:p>
          <a:p>
            <a:pPr lvl="1"/>
            <a:r>
              <a:rPr lang="en-US" sz="2000" dirty="0" smtClean="0">
                <a:solidFill>
                  <a:schemeClr val="tx1"/>
                </a:solidFill>
                <a:latin typeface="Times New Roman" panose="02020603050405020304" pitchFamily="18" charset="0"/>
                <a:cs typeface="Times New Roman" panose="02020603050405020304" pitchFamily="18" charset="0"/>
              </a:rPr>
              <a:t>Effective &amp; efficient collaboration among agencies </a:t>
            </a:r>
          </a:p>
          <a:p>
            <a:r>
              <a:rPr lang="en-US" dirty="0" smtClean="0">
                <a:solidFill>
                  <a:schemeClr val="tx1"/>
                </a:solidFill>
                <a:latin typeface="Times New Roman" panose="02020603050405020304" pitchFamily="18" charset="0"/>
                <a:cs typeface="Times New Roman" panose="02020603050405020304" pitchFamily="18" charset="0"/>
              </a:rPr>
              <a:t>Community Outreach events</a:t>
            </a:r>
          </a:p>
          <a:p>
            <a:pPr lvl="1"/>
            <a:r>
              <a:rPr lang="en-US" sz="2000" dirty="0" smtClean="0">
                <a:solidFill>
                  <a:schemeClr val="tx1"/>
                </a:solidFill>
                <a:latin typeface="Times New Roman" panose="02020603050405020304" pitchFamily="18" charset="0"/>
                <a:cs typeface="Times New Roman" panose="02020603050405020304" pitchFamily="18" charset="0"/>
              </a:rPr>
              <a:t>Testing</a:t>
            </a:r>
          </a:p>
          <a:p>
            <a:pPr lvl="1"/>
            <a:r>
              <a:rPr lang="en-US" sz="2000" dirty="0" smtClean="0">
                <a:solidFill>
                  <a:schemeClr val="tx1"/>
                </a:solidFill>
                <a:latin typeface="Times New Roman" panose="02020603050405020304" pitchFamily="18" charset="0"/>
                <a:cs typeface="Times New Roman" panose="02020603050405020304" pitchFamily="18" charset="0"/>
              </a:rPr>
              <a:t>Local agencies</a:t>
            </a:r>
          </a:p>
          <a:p>
            <a:pPr lvl="1"/>
            <a:r>
              <a:rPr lang="en-US" sz="2000" dirty="0" smtClean="0">
                <a:solidFill>
                  <a:schemeClr val="tx1"/>
                </a:solidFill>
                <a:latin typeface="Times New Roman" panose="02020603050405020304" pitchFamily="18" charset="0"/>
                <a:cs typeface="Times New Roman" panose="02020603050405020304" pitchFamily="18" charset="0"/>
              </a:rPr>
              <a:t>HIV/AIDS Awareness</a:t>
            </a:r>
          </a:p>
          <a:p>
            <a:r>
              <a:rPr lang="en-US" dirty="0" smtClean="0">
                <a:solidFill>
                  <a:schemeClr val="tx1"/>
                </a:solidFill>
                <a:latin typeface="Times New Roman" panose="02020603050405020304" pitchFamily="18" charset="0"/>
                <a:cs typeface="Times New Roman" panose="02020603050405020304" pitchFamily="18" charset="0"/>
              </a:rPr>
              <a:t>Public forums </a:t>
            </a:r>
          </a:p>
          <a:p>
            <a:pPr lvl="1"/>
            <a:r>
              <a:rPr lang="en-US" sz="2000" dirty="0" smtClean="0">
                <a:solidFill>
                  <a:schemeClr val="tx1"/>
                </a:solidFill>
                <a:latin typeface="Times New Roman" panose="02020603050405020304" pitchFamily="18" charset="0"/>
                <a:cs typeface="Times New Roman" panose="02020603050405020304" pitchFamily="18" charset="0"/>
              </a:rPr>
              <a:t>Community discussions</a:t>
            </a:r>
          </a:p>
        </p:txBody>
      </p:sp>
      <p:pic>
        <p:nvPicPr>
          <p:cNvPr id="9" name="Content Placeholder 8"/>
          <p:cNvPicPr>
            <a:picLocks noGrp="1" noChangeAspect="1"/>
          </p:cNvPicPr>
          <p:nvPr>
            <p:ph sz="half" idx="2"/>
          </p:nvPr>
        </p:nvPicPr>
        <p:blipFill>
          <a:blip r:embed="rId2"/>
          <a:stretch>
            <a:fillRect/>
          </a:stretch>
        </p:blipFill>
        <p:spPr>
          <a:xfrm>
            <a:off x="6057901" y="1481071"/>
            <a:ext cx="3026330" cy="24852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900" y="4068042"/>
            <a:ext cx="3071391" cy="22872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291" y="4068042"/>
            <a:ext cx="2757910" cy="2286875"/>
          </a:xfrm>
          <a:prstGeom prst="rect">
            <a:avLst/>
          </a:prstGeom>
        </p:spPr>
      </p:pic>
      <p:pic>
        <p:nvPicPr>
          <p:cNvPr id="11" name="Picture 10"/>
          <p:cNvPicPr>
            <a:picLocks noChangeAspect="1"/>
          </p:cNvPicPr>
          <p:nvPr/>
        </p:nvPicPr>
        <p:blipFill>
          <a:blip r:embed="rId5"/>
          <a:stretch>
            <a:fillRect/>
          </a:stretch>
        </p:blipFill>
        <p:spPr>
          <a:xfrm>
            <a:off x="9129291" y="1584102"/>
            <a:ext cx="2757910" cy="2382250"/>
          </a:xfrm>
          <a:prstGeom prst="rect">
            <a:avLst/>
          </a:prstGeom>
        </p:spPr>
      </p:pic>
      <p:sp>
        <p:nvSpPr>
          <p:cNvPr id="10" name="Date Placeholder 9"/>
          <p:cNvSpPr>
            <a:spLocks noGrp="1"/>
          </p:cNvSpPr>
          <p:nvPr>
            <p:ph type="dt" sz="half" idx="10"/>
          </p:nvPr>
        </p:nvSpPr>
        <p:spPr/>
        <p:txBody>
          <a:bodyPr/>
          <a:lstStyle/>
          <a:p>
            <a:fld id="{3AC9B31D-2702-490A-A3F4-75AFC5C6B13E}" type="datetime1">
              <a:rPr lang="en-US" smtClean="0"/>
              <a:t>5/16/2024</a:t>
            </a:fld>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333568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0163" y="893836"/>
            <a:ext cx="7881870" cy="52629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Palm Beach County Code of</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Ethics, </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Conflict</a:t>
            </a:r>
            <a:r>
              <a:rPr kumimoji="0" lang="en-US" sz="4400" b="0"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Of Interest, and Gifts</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Helene C. Hvizd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Palm Beach County Attorney’s Office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Senior Assistant County Attorney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561.355.2582</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02C5D4A3-CF29-45CC-9282-08F3AA980847}"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823990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3341" y="231820"/>
            <a:ext cx="10586434"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Palm Beach County Government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 Ryan White HIV/AIDS CARE Council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Diagram 1"/>
          <p:cNvGraphicFramePr/>
          <p:nvPr>
            <p:extLst/>
          </p:nvPr>
        </p:nvGraphicFramePr>
        <p:xfrm>
          <a:off x="2032000" y="74542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6"/>
          <p:cNvSpPr>
            <a:spLocks noGrp="1"/>
          </p:cNvSpPr>
          <p:nvPr>
            <p:ph type="dt" sz="half" idx="10"/>
          </p:nvPr>
        </p:nvSpPr>
        <p:spPr/>
        <p:txBody>
          <a:bodyPr/>
          <a:lstStyle/>
          <a:p>
            <a:fld id="{E3EFDDA8-E806-4240-B964-D45F99863362}"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589874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5010" y="270456"/>
            <a:ext cx="10328856" cy="61247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Florida’s Sunshine Law – Applies to any gathering of two (2) or more members of the same Palm Beach County Advisory Board to discuss some matter which will foreseeably come before that County Advisory Board for action.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Ryan White HIV/AIDS CARE Council is a County Advisory Board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Sunshine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Law - 3 Requirements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Meetings of public boards, commissions, advisory boards must be open to the public;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Reasonable notice of such meetings must be given;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Minutes of the meetings must be taken and promptly recorded</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7E2521E0-AD73-4D5D-81C5-02283A557D76}"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396936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9251" y="794802"/>
            <a:ext cx="10328856" cy="60631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 (continued)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Sunshine Law - E-mail, text messages, and other written communications between board members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Sunshine Law requires boards to meet in public; boards may not take action on or engage in private discussions of board business via written correspondence, e-mails, text messages, or other electronic communications. See AGO 89-39 (members of a public board may not use computers to conduct private discussions among themselves about board business).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9594641A-F14A-49DD-8106-CF2DD5FA58EC}"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972205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403" y="296214"/>
            <a:ext cx="10328856" cy="77251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 (continued)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Sunshine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Law - E-mail, text messages, and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Facebook</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1</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Dr. Messer (Ryan White Program Manager, County Employee) speaks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Kenny Talbot (CARE Council Chair) before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meeting about an agenda item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Example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Helene emails </a:t>
            </a:r>
            <a:r>
              <a:rPr lang="en-US" sz="2800" dirty="0" smtClean="0">
                <a:solidFill>
                  <a:prstClr val="black"/>
                </a:solidFill>
                <a:latin typeface="Times New Roman" panose="02020603050405020304" pitchFamily="18" charset="0"/>
                <a:cs typeface="Times New Roman" panose="02020603050405020304" pitchFamily="18" charset="0"/>
              </a:rPr>
              <a:t>Kenny Talbot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(CARE Council Member), Neeta (CARE Council Coordinator),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Ashnika Ali (CARE Council Member) with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recipe for Ice Cream Bread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3</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Helene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conference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calls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Tyrina</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Pinkney (CARE Council Member) and Thomas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McKissack</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(CARE Council member) about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 agenda item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4</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lang="en-US" sz="2800" dirty="0" smtClean="0">
                <a:solidFill>
                  <a:prstClr val="black"/>
                </a:solidFill>
                <a:latin typeface="Times New Roman" panose="02020603050405020304" pitchFamily="18" charset="0"/>
                <a:cs typeface="Times New Roman" panose="02020603050405020304" pitchFamily="18" charset="0"/>
              </a:rPr>
              <a:t>Kenny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posts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facebook</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about an upcoming CARE Council event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Richardo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Jackson (CARE Council Member)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comments on the post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47AFB0EC-D342-4011-9F62-7DCAEFE09EAB}"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856313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068" y="0"/>
            <a:ext cx="10328856" cy="62478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State of Florida Conflict of Interest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Section 112.3143, Florida Statutes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 person holding elective or appointive county office MUST ABSTAIN from voting on a measure which inures to his or her special private gain or loss, or the special private gain or loss of a relative or business associate.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You must publicly state the nature of your interest in the measure on which you are abstaining from voting and complete Form 8B.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Palm Beach County Code of Ethics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dirty="0" smtClean="0">
                <a:ln>
                  <a:noFill/>
                </a:ln>
                <a:solidFill>
                  <a:srgbClr val="2C3C43">
                    <a:lumMod val="90000"/>
                    <a:lumOff val="10000"/>
                  </a:srgbClr>
                </a:solidFill>
                <a:effectLst/>
                <a:uLnTx/>
                <a:uFillTx/>
                <a:latin typeface="Times New Roman" panose="02020603050405020304" pitchFamily="18" charset="0"/>
                <a:ea typeface="+mn-ea"/>
                <a:cs typeface="Times New Roman" panose="02020603050405020304" pitchFamily="18" charset="0"/>
                <a:hlinkClick r:id="rId2"/>
              </a:rPr>
              <a:t>http://www.palmbeachcountyethics.com</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Advisory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board members may not participate in and vote on matters which give a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special financial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 to themselves, or those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within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chain of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relationships.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Date Placeholder 5"/>
          <p:cNvSpPr>
            <a:spLocks noGrp="1"/>
          </p:cNvSpPr>
          <p:nvPr>
            <p:ph type="dt" sz="half" idx="10"/>
          </p:nvPr>
        </p:nvSpPr>
        <p:spPr/>
        <p:txBody>
          <a:bodyPr/>
          <a:lstStyle/>
          <a:p>
            <a:fld id="{4CA3D71E-3ED1-453B-9F66-CB42274500E9}"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454973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of the CARE Council </a:t>
            </a:r>
            <a:endParaRPr lang="en-US" dirty="0"/>
          </a:p>
        </p:txBody>
      </p:sp>
      <p:sp>
        <p:nvSpPr>
          <p:cNvPr id="3" name="Content Placeholder 2"/>
          <p:cNvSpPr>
            <a:spLocks noGrp="1"/>
          </p:cNvSpPr>
          <p:nvPr>
            <p:ph sz="half" idx="1"/>
          </p:nvPr>
        </p:nvSpPr>
        <p:spPr/>
        <p:txBody>
          <a:bodyPr>
            <a:normAutofit/>
          </a:bodyPr>
          <a:lstStyle/>
          <a:p>
            <a:r>
              <a:rPr lang="en-US" dirty="0">
                <a:latin typeface="Trebuchet MS" panose="020B0603020202020204" pitchFamily="34" charset="0"/>
              </a:rPr>
              <a:t>“</a:t>
            </a:r>
            <a:r>
              <a:rPr lang="en-US" dirty="0">
                <a:solidFill>
                  <a:schemeClr val="tx1"/>
                </a:solidFill>
                <a:latin typeface="Times New Roman" panose="02020603050405020304" pitchFamily="18" charset="0"/>
                <a:cs typeface="Times New Roman" panose="02020603050405020304" pitchFamily="18" charset="0"/>
              </a:rPr>
              <a:t>To establish a collaborative and balanced body of HIV infected and affected individuals, service providers, and community leaders and interested individuals whose responsibilities shall be to plan, develop, monitor, evaluate, and advocate for a medical and support service system for individuals and families affected by HIV.”</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5650" y="2521744"/>
            <a:ext cx="3058319" cy="3043027"/>
          </a:xfrm>
        </p:spPr>
      </p:pic>
      <p:sp>
        <p:nvSpPr>
          <p:cNvPr id="8" name="Date Placeholder 7"/>
          <p:cNvSpPr>
            <a:spLocks noGrp="1"/>
          </p:cNvSpPr>
          <p:nvPr>
            <p:ph type="dt" sz="half" idx="10"/>
          </p:nvPr>
        </p:nvSpPr>
        <p:spPr/>
        <p:txBody>
          <a:bodyPr/>
          <a:lstStyle/>
          <a:p>
            <a:fld id="{B343E94E-8743-4241-A8FF-28B65B33D8F5}"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305222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403" y="296214"/>
            <a:ext cx="10328856" cy="77251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Palm Beach County Code of Ethics (continued)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Gifts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You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 not accept more than $100 per year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 gifts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a lobbyist, principal or employer of a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lobbyist or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person or entity that does business with your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employer.  In this case, the “employer” is the County.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Gifts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persons or entities which total more than $100 per year,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 than those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prohibited,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be reported on a form. There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are 11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gift exceptions. </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Best Practice: Immediately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refuse or return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gifts from any County lobbyist, or principal or employer of a lobbyist, or person or entity that does business with the County.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B74B56E8-6A74-42B2-A792-A5754EE5CB59}"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591583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3474"/>
          </a:xfrm>
        </p:spPr>
        <p:txBody>
          <a:bodyPr>
            <a:normAutofit fontScale="90000"/>
          </a:bodyPr>
          <a:lstStyle/>
          <a:p>
            <a:r>
              <a:rPr lang="en-US" dirty="0" smtClean="0"/>
              <a:t>Robert’s Rules of Order</a:t>
            </a:r>
            <a:endParaRPr lang="en-US" dirty="0"/>
          </a:p>
        </p:txBody>
      </p:sp>
      <p:sp>
        <p:nvSpPr>
          <p:cNvPr id="3" name="Content Placeholder 2"/>
          <p:cNvSpPr>
            <a:spLocks noGrp="1"/>
          </p:cNvSpPr>
          <p:nvPr>
            <p:ph idx="1"/>
          </p:nvPr>
        </p:nvSpPr>
        <p:spPr>
          <a:xfrm>
            <a:off x="581539" y="1263605"/>
            <a:ext cx="8596668" cy="5389743"/>
          </a:xfrm>
        </p:spPr>
        <p:txBody>
          <a:bodyPr>
            <a:normAutofit fontScale="55000" lnSpcReduction="20000"/>
          </a:bodyPr>
          <a:lstStyle/>
          <a:p>
            <a:r>
              <a:rPr lang="en-US" sz="4000" dirty="0">
                <a:solidFill>
                  <a:schemeClr val="tx1"/>
                </a:solidFill>
                <a:latin typeface="Times New Roman" panose="02020603050405020304" pitchFamily="18" charset="0"/>
                <a:cs typeface="Times New Roman" panose="02020603050405020304" pitchFamily="18" charset="0"/>
              </a:rPr>
              <a:t>What Is Parliamentary Procedure? </a:t>
            </a:r>
          </a:p>
          <a:p>
            <a:pPr lvl="1"/>
            <a:r>
              <a:rPr lang="en-US" sz="4000" dirty="0" smtClean="0">
                <a:solidFill>
                  <a:schemeClr val="tx1"/>
                </a:solidFill>
                <a:latin typeface="Times New Roman" panose="02020603050405020304" pitchFamily="18" charset="0"/>
                <a:cs typeface="Times New Roman" panose="02020603050405020304" pitchFamily="18" charset="0"/>
              </a:rPr>
              <a:t>Rules for </a:t>
            </a:r>
            <a:r>
              <a:rPr lang="en-US" sz="4000" dirty="0">
                <a:solidFill>
                  <a:schemeClr val="tx1"/>
                </a:solidFill>
                <a:latin typeface="Times New Roman" panose="02020603050405020304" pitchFamily="18" charset="0"/>
                <a:cs typeface="Times New Roman" panose="02020603050405020304" pitchFamily="18" charset="0"/>
              </a:rPr>
              <a:t>conduct at </a:t>
            </a:r>
            <a:r>
              <a:rPr lang="en-US" sz="4000" dirty="0" smtClean="0">
                <a:solidFill>
                  <a:schemeClr val="tx1"/>
                </a:solidFill>
                <a:latin typeface="Times New Roman" panose="02020603050405020304" pitchFamily="18" charset="0"/>
                <a:cs typeface="Times New Roman" panose="02020603050405020304" pitchFamily="18" charset="0"/>
              </a:rPr>
              <a:t>meetings  </a:t>
            </a:r>
          </a:p>
          <a:p>
            <a:pPr lvl="1"/>
            <a:r>
              <a:rPr lang="en-US" sz="4000" dirty="0" smtClean="0">
                <a:solidFill>
                  <a:schemeClr val="tx1"/>
                </a:solidFill>
                <a:latin typeface="Times New Roman" panose="02020603050405020304" pitchFamily="18" charset="0"/>
                <a:cs typeface="Times New Roman" panose="02020603050405020304" pitchFamily="18" charset="0"/>
              </a:rPr>
              <a:t>Allows everyone </a:t>
            </a:r>
            <a:r>
              <a:rPr lang="en-US" sz="4000" dirty="0">
                <a:solidFill>
                  <a:schemeClr val="tx1"/>
                </a:solidFill>
                <a:latin typeface="Times New Roman" panose="02020603050405020304" pitchFamily="18" charset="0"/>
                <a:cs typeface="Times New Roman" panose="02020603050405020304" pitchFamily="18" charset="0"/>
              </a:rPr>
              <a:t>to be heard </a:t>
            </a:r>
            <a:endParaRPr lang="en-US" sz="4000" dirty="0" smtClean="0">
              <a:solidFill>
                <a:schemeClr val="tx1"/>
              </a:solidFill>
              <a:latin typeface="Times New Roman" panose="02020603050405020304" pitchFamily="18" charset="0"/>
              <a:cs typeface="Times New Roman" panose="02020603050405020304" pitchFamily="18" charset="0"/>
            </a:endParaRPr>
          </a:p>
          <a:p>
            <a:pPr lvl="1"/>
            <a:r>
              <a:rPr lang="en-US" sz="4000" dirty="0" smtClean="0">
                <a:solidFill>
                  <a:schemeClr val="tx1"/>
                </a:solidFill>
                <a:latin typeface="Times New Roman" panose="02020603050405020304" pitchFamily="18" charset="0"/>
                <a:cs typeface="Times New Roman" panose="02020603050405020304" pitchFamily="18" charset="0"/>
              </a:rPr>
              <a:t>Decisions can be made </a:t>
            </a:r>
            <a:r>
              <a:rPr lang="en-US" sz="4000" dirty="0">
                <a:solidFill>
                  <a:schemeClr val="tx1"/>
                </a:solidFill>
                <a:latin typeface="Times New Roman" panose="02020603050405020304" pitchFamily="18" charset="0"/>
                <a:cs typeface="Times New Roman" panose="02020603050405020304" pitchFamily="18" charset="0"/>
              </a:rPr>
              <a:t>without </a:t>
            </a:r>
            <a:r>
              <a:rPr lang="en-US" sz="4000" dirty="0" smtClean="0">
                <a:solidFill>
                  <a:schemeClr val="tx1"/>
                </a:solidFill>
                <a:latin typeface="Times New Roman" panose="02020603050405020304" pitchFamily="18" charset="0"/>
                <a:cs typeface="Times New Roman" panose="02020603050405020304" pitchFamily="18" charset="0"/>
              </a:rPr>
              <a:t>confusion </a:t>
            </a:r>
          </a:p>
          <a:p>
            <a:pPr marL="457200" lvl="1" indent="0">
              <a:buNone/>
            </a:pPr>
            <a:endParaRPr lang="en-US" sz="4000" dirty="0">
              <a:solidFill>
                <a:schemeClr val="tx1"/>
              </a:solidFill>
              <a:latin typeface="Times New Roman" panose="02020603050405020304" pitchFamily="18" charset="0"/>
              <a:cs typeface="Times New Roman" panose="02020603050405020304" pitchFamily="18" charset="0"/>
            </a:endParaRPr>
          </a:p>
          <a:p>
            <a:r>
              <a:rPr lang="en-US" sz="4000" dirty="0">
                <a:solidFill>
                  <a:schemeClr val="tx1"/>
                </a:solidFill>
                <a:latin typeface="Times New Roman" panose="02020603050405020304" pitchFamily="18" charset="0"/>
                <a:cs typeface="Times New Roman" panose="02020603050405020304" pitchFamily="18" charset="0"/>
              </a:rPr>
              <a:t>Why is Parliamentary Procedure Important? </a:t>
            </a:r>
          </a:p>
          <a:p>
            <a:pPr lvl="1"/>
            <a:r>
              <a:rPr lang="en-US" sz="4000" dirty="0" smtClean="0">
                <a:solidFill>
                  <a:schemeClr val="tx1"/>
                </a:solidFill>
                <a:latin typeface="Times New Roman" panose="02020603050405020304" pitchFamily="18" charset="0"/>
                <a:cs typeface="Times New Roman" panose="02020603050405020304" pitchFamily="18" charset="0"/>
              </a:rPr>
              <a:t>Allows us to-</a:t>
            </a:r>
          </a:p>
          <a:p>
            <a:pPr lvl="2"/>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S</a:t>
            </a:r>
            <a:r>
              <a:rPr lang="en-US" sz="4000" dirty="0" smtClean="0">
                <a:solidFill>
                  <a:schemeClr val="tx1"/>
                </a:solidFill>
                <a:latin typeface="Times New Roman" panose="02020603050405020304" pitchFamily="18" charset="0"/>
                <a:cs typeface="Times New Roman" panose="02020603050405020304" pitchFamily="18" charset="0"/>
              </a:rPr>
              <a:t>tay on topic</a:t>
            </a:r>
          </a:p>
          <a:p>
            <a:pPr lvl="2"/>
            <a:r>
              <a:rPr lang="en-US" sz="4000" dirty="0" smtClean="0">
                <a:solidFill>
                  <a:schemeClr val="tx1"/>
                </a:solidFill>
                <a:latin typeface="Times New Roman" panose="02020603050405020304" pitchFamily="18" charset="0"/>
                <a:cs typeface="Times New Roman" panose="02020603050405020304" pitchFamily="18" charset="0"/>
              </a:rPr>
              <a:t>Be organized</a:t>
            </a:r>
          </a:p>
          <a:p>
            <a:pPr lvl="2"/>
            <a:r>
              <a:rPr lang="en-US" sz="4000" dirty="0" smtClean="0">
                <a:solidFill>
                  <a:schemeClr val="tx1"/>
                </a:solidFill>
                <a:latin typeface="Times New Roman" panose="02020603050405020304" pitchFamily="18" charset="0"/>
                <a:cs typeface="Times New Roman" panose="02020603050405020304" pitchFamily="18" charset="0"/>
              </a:rPr>
              <a:t>Conduct business in a timely fashion</a:t>
            </a:r>
          </a:p>
          <a:p>
            <a:pPr lvl="2"/>
            <a:r>
              <a:rPr lang="en-US" sz="4000" dirty="0" smtClean="0">
                <a:solidFill>
                  <a:schemeClr val="tx1"/>
                </a:solidFill>
                <a:latin typeface="Times New Roman" panose="02020603050405020304" pitchFamily="18" charset="0"/>
                <a:cs typeface="Times New Roman" panose="02020603050405020304" pitchFamily="18" charset="0"/>
              </a:rPr>
              <a:t>Motion (“I move we approve the agenda as presented.”); Second (“I second the motion.”); Discussion (“Is there any discussion on the motion on the floor?”); Vote (“Hearing no further discussion, all those in favor?  All those opposed?”); Announce result (“The motion carries.”)</a:t>
            </a:r>
          </a:p>
          <a:p>
            <a:pPr lvl="2"/>
            <a:endParaRPr lang="en-US" sz="8000" dirty="0" smtClean="0">
              <a:solidFill>
                <a:schemeClr val="tx1"/>
              </a:solidFill>
              <a:latin typeface="Times New Roman" panose="02020603050405020304" pitchFamily="18" charset="0"/>
              <a:cs typeface="Times New Roman" panose="02020603050405020304" pitchFamily="18" charset="0"/>
            </a:endParaRPr>
          </a:p>
          <a:p>
            <a:pPr lvl="1"/>
            <a:endParaRPr lang="en-US" sz="6000" dirty="0"/>
          </a:p>
        </p:txBody>
      </p:sp>
      <p:sp>
        <p:nvSpPr>
          <p:cNvPr id="7" name="Date Placeholder 6"/>
          <p:cNvSpPr>
            <a:spLocks noGrp="1"/>
          </p:cNvSpPr>
          <p:nvPr>
            <p:ph type="dt" sz="half" idx="10"/>
          </p:nvPr>
        </p:nvSpPr>
        <p:spPr/>
        <p:txBody>
          <a:bodyPr/>
          <a:lstStyle/>
          <a:p>
            <a:fld id="{56B3DCFB-11AC-4929-9490-4AB337D7A302}"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99396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5626" y="2181224"/>
            <a:ext cx="304398" cy="4509899"/>
          </a:xfrm>
          <a:prstGeom prst="rect">
            <a:avLst/>
          </a:prstGeom>
          <a:solidFill>
            <a:schemeClr val="tx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Order of Business </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88873135"/>
              </p:ext>
            </p:extLst>
          </p:nvPr>
        </p:nvGraphicFramePr>
        <p:xfrm>
          <a:off x="4529138" y="2060575"/>
          <a:ext cx="5689600" cy="3948113"/>
        </p:xfrm>
        <a:graphic>
          <a:graphicData uri="http://schemas.openxmlformats.org/presentationml/2006/ole">
            <mc:AlternateContent xmlns:mc="http://schemas.openxmlformats.org/markup-compatibility/2006">
              <mc:Choice xmlns:v="urn:schemas-microsoft-com:vml" Requires="v">
                <p:oleObj spid="_x0000_s3138" name="Document" r:id="rId3" imgW="10113006" imgH="7022952" progId="Word.Document.12">
                  <p:embed/>
                </p:oleObj>
              </mc:Choice>
              <mc:Fallback>
                <p:oleObj name="Document" r:id="rId3" imgW="10113006" imgH="7022952" progId="Word.Document.12">
                  <p:embed/>
                  <p:pic>
                    <p:nvPicPr>
                      <p:cNvPr id="0" name=""/>
                      <p:cNvPicPr/>
                      <p:nvPr/>
                    </p:nvPicPr>
                    <p:blipFill>
                      <a:blip r:embed="rId4"/>
                      <a:stretch>
                        <a:fillRect/>
                      </a:stretch>
                    </p:blipFill>
                    <p:spPr>
                      <a:xfrm>
                        <a:off x="4529138" y="2060575"/>
                        <a:ext cx="5689600" cy="3948113"/>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p>
            <a:fld id="{10E76E6E-35B3-4C35-BCEF-45B2C22EB022}"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059767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FOR DECISION-MAKING</a:t>
            </a:r>
            <a:endParaRPr lang="en-US" dirty="0"/>
          </a:p>
        </p:txBody>
      </p:sp>
      <p:sp>
        <p:nvSpPr>
          <p:cNvPr id="3" name="Content Placeholder 2"/>
          <p:cNvSpPr>
            <a:spLocks noGrp="1"/>
          </p:cNvSpPr>
          <p:nvPr>
            <p:ph idx="1"/>
          </p:nvPr>
        </p:nvSpPr>
        <p:spPr>
          <a:xfrm>
            <a:off x="1251678" y="1588655"/>
            <a:ext cx="10178322" cy="4849090"/>
          </a:xfrm>
        </p:spPr>
        <p:txBody>
          <a:bodyPr>
            <a:normAutofit/>
          </a:bodyPr>
          <a:lstStyle/>
          <a:p>
            <a:pPr marL="0" indent="0" algn="ctr">
              <a:buNone/>
            </a:pPr>
            <a:r>
              <a:rPr lang="en-US" sz="2800" dirty="0" smtClean="0"/>
              <a:t>HIV Care Council for Palm Beach County</a:t>
            </a:r>
          </a:p>
          <a:p>
            <a:pPr marL="0" indent="0" algn="ctr">
              <a:buNone/>
            </a:pPr>
            <a:endParaRPr lang="en-US" dirty="0" smtClean="0"/>
          </a:p>
          <a:p>
            <a:pPr marL="0" indent="0" algn="ctr">
              <a:buNone/>
            </a:pPr>
            <a:r>
              <a:rPr lang="en-US" sz="2200" dirty="0" smtClean="0"/>
              <a:t>Daisy (</a:t>
            </a:r>
            <a:r>
              <a:rPr lang="en-US" sz="2200" dirty="0" err="1" smtClean="0"/>
              <a:t>Krakowiak</a:t>
            </a:r>
            <a:r>
              <a:rPr lang="en-US" sz="2200" dirty="0" smtClean="0"/>
              <a:t>) Wiebe, PhD, MPH</a:t>
            </a:r>
          </a:p>
          <a:p>
            <a:pPr marL="0" indent="0" algn="ctr">
              <a:buNone/>
            </a:pPr>
            <a:r>
              <a:rPr lang="en-US" sz="2200" dirty="0" smtClean="0"/>
              <a:t>Quality Management Clinician</a:t>
            </a:r>
          </a:p>
          <a:p>
            <a:pPr marL="0" indent="0" algn="ctr">
              <a:buNone/>
            </a:pPr>
            <a:r>
              <a:rPr lang="en-US" sz="2200" dirty="0" smtClean="0"/>
              <a:t>Palm Beach County Community Services</a:t>
            </a:r>
          </a:p>
          <a:p>
            <a:pPr marL="0" indent="0" algn="ctr">
              <a:buNone/>
            </a:pPr>
            <a:r>
              <a:rPr lang="en-US" sz="2200" dirty="0" smtClean="0"/>
              <a:t>Ryan White Part A Program</a:t>
            </a:r>
          </a:p>
          <a:p>
            <a:pPr marL="0" indent="0" algn="ctr">
              <a:buNone/>
            </a:pPr>
            <a:r>
              <a:rPr lang="en-US" sz="2200" dirty="0" smtClean="0">
                <a:hlinkClick r:id="rId2"/>
              </a:rPr>
              <a:t>DWiebe@pbcgov.org</a:t>
            </a:r>
            <a:endParaRPr lang="en-US" sz="2200" dirty="0" smtClean="0"/>
          </a:p>
          <a:p>
            <a:pPr marL="0" indent="0" algn="ctr">
              <a:buNone/>
            </a:pPr>
            <a:r>
              <a:rPr lang="en-US" sz="2200" dirty="0" smtClean="0"/>
              <a:t>(</a:t>
            </a:r>
            <a:r>
              <a:rPr lang="en-US" sz="2200" dirty="0"/>
              <a:t>561</a:t>
            </a:r>
            <a:r>
              <a:rPr lang="en-US" sz="2200" dirty="0" smtClean="0"/>
              <a:t>) 355-4760</a:t>
            </a:r>
          </a:p>
          <a:p>
            <a:pPr algn="ctr"/>
            <a:endParaRPr lang="en-US" dirty="0"/>
          </a:p>
          <a:p>
            <a:pPr marL="0" indent="0" algn="ctr">
              <a:buNone/>
            </a:pPr>
            <a:r>
              <a:rPr lang="en-US" dirty="0" smtClean="0"/>
              <a:t>December 16, 2021</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320" y="4787803"/>
            <a:ext cx="1526772" cy="14998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926" y="4802905"/>
            <a:ext cx="3505166" cy="1333527"/>
          </a:xfrm>
          <a:prstGeom prst="rect">
            <a:avLst/>
          </a:prstGeom>
        </p:spPr>
      </p:pic>
      <p:sp>
        <p:nvSpPr>
          <p:cNvPr id="9" name="Date Placeholder 8"/>
          <p:cNvSpPr>
            <a:spLocks noGrp="1"/>
          </p:cNvSpPr>
          <p:nvPr>
            <p:ph type="dt" sz="half" idx="10"/>
          </p:nvPr>
        </p:nvSpPr>
        <p:spPr/>
        <p:txBody>
          <a:bodyPr/>
          <a:lstStyle/>
          <a:p>
            <a:fld id="{7BAB3E88-0FCC-480E-95B7-80C477B7C925}"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196444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         TRAINING AND EDUCATION</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519301" y="1422401"/>
            <a:ext cx="5756485" cy="5765942"/>
          </a:xfrm>
        </p:spPr>
        <p:txBody>
          <a:bodyPr>
            <a:noAutofit/>
          </a:bodyPr>
          <a:lstStyle/>
          <a:p>
            <a:r>
              <a:rPr lang="en-US" dirty="0">
                <a:solidFill>
                  <a:schemeClr val="tx1"/>
                </a:solidFill>
              </a:rPr>
              <a:t>Epidemiology is the study of patterns, causes, and effects of health in defined </a:t>
            </a:r>
            <a:r>
              <a:rPr lang="en-US" dirty="0" smtClean="0">
                <a:solidFill>
                  <a:schemeClr val="tx1"/>
                </a:solidFill>
              </a:rPr>
              <a:t>populations</a:t>
            </a:r>
          </a:p>
          <a:p>
            <a:r>
              <a:rPr lang="en-US" dirty="0" smtClean="0">
                <a:solidFill>
                  <a:schemeClr val="tx1"/>
                </a:solidFill>
              </a:rPr>
              <a:t>Dr. Daisy Wiebe is trained in data analysis, survey design, screening tool implementation, </a:t>
            </a:r>
            <a:r>
              <a:rPr lang="en-US" dirty="0">
                <a:solidFill>
                  <a:schemeClr val="tx1"/>
                </a:solidFill>
              </a:rPr>
              <a:t>and </a:t>
            </a:r>
            <a:r>
              <a:rPr lang="en-US" dirty="0" smtClean="0">
                <a:solidFill>
                  <a:schemeClr val="tx1"/>
                </a:solidFill>
              </a:rPr>
              <a:t>evaluation of the effectiveness of interventions</a:t>
            </a:r>
            <a:endParaRPr lang="en-US" dirty="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r>
              <a:rPr lang="en-US" dirty="0" smtClean="0">
                <a:solidFill>
                  <a:schemeClr val="tx1"/>
                </a:solidFill>
              </a:rPr>
              <a:t>Her role is to present and explain data in a clear and understandable way</a:t>
            </a:r>
          </a:p>
          <a:p>
            <a:r>
              <a:rPr lang="en-US" dirty="0" smtClean="0">
                <a:solidFill>
                  <a:schemeClr val="tx1"/>
                </a:solidFill>
              </a:rPr>
              <a:t>I respond to requests for data and data presentations from the HIV Care Council</a:t>
            </a:r>
          </a:p>
          <a:p>
            <a:r>
              <a:rPr lang="en-US" dirty="0" smtClean="0">
                <a:solidFill>
                  <a:schemeClr val="tx1"/>
                </a:solidFill>
              </a:rPr>
              <a:t>I am not a full member </a:t>
            </a:r>
            <a:r>
              <a:rPr lang="en-US" b="1" dirty="0" smtClean="0">
                <a:solidFill>
                  <a:schemeClr val="tx1"/>
                </a:solidFill>
              </a:rPr>
              <a:t>of the HIV Care Council and I do not vote or make the decisions</a:t>
            </a:r>
          </a:p>
          <a:p>
            <a:endParaRPr lang="en-US" dirty="0" smtClean="0">
              <a:solidFill>
                <a:schemeClr val="tx1"/>
              </a:solidFill>
            </a:endParaRP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8" name="Picture 7"/>
          <p:cNvPicPr>
            <a:picLocks noChangeAspect="1"/>
          </p:cNvPicPr>
          <p:nvPr/>
        </p:nvPicPr>
        <p:blipFill>
          <a:blip r:embed="rId2"/>
          <a:stretch>
            <a:fillRect/>
          </a:stretch>
        </p:blipFill>
        <p:spPr>
          <a:xfrm>
            <a:off x="8017873" y="1422401"/>
            <a:ext cx="3086100" cy="1476375"/>
          </a:xfrm>
          <a:prstGeom prst="rect">
            <a:avLst/>
          </a:prstGeom>
        </p:spPr>
      </p:pic>
      <p:sp>
        <p:nvSpPr>
          <p:cNvPr id="9" name="Date Placeholder 8"/>
          <p:cNvSpPr>
            <a:spLocks noGrp="1"/>
          </p:cNvSpPr>
          <p:nvPr>
            <p:ph type="dt" sz="half" idx="10"/>
          </p:nvPr>
        </p:nvSpPr>
        <p:spPr/>
        <p:txBody>
          <a:bodyPr/>
          <a:lstStyle/>
          <a:p>
            <a:fld id="{E78603D4-B3CB-43E7-947D-050CBF2565A9}"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70203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DECISION-MAKING</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r>
              <a:rPr lang="en-US" dirty="0" smtClean="0">
                <a:solidFill>
                  <a:schemeClr val="tx1"/>
                </a:solidFill>
              </a:rPr>
              <a:t>The HIV Care Council has the power to prioritize </a:t>
            </a:r>
            <a:r>
              <a:rPr lang="en-US" dirty="0">
                <a:solidFill>
                  <a:schemeClr val="tx1"/>
                </a:solidFill>
              </a:rPr>
              <a:t>and allocate Ryan White Part A and Part B funds within Palm Beach </a:t>
            </a:r>
            <a:r>
              <a:rPr lang="en-US" dirty="0" smtClean="0">
                <a:solidFill>
                  <a:schemeClr val="tx1"/>
                </a:solidFill>
              </a:rPr>
              <a:t>County</a:t>
            </a:r>
          </a:p>
          <a:p>
            <a:pPr marL="0" indent="0">
              <a:buNone/>
            </a:pPr>
            <a:endParaRPr lang="en-US" dirty="0" smtClean="0">
              <a:solidFill>
                <a:schemeClr val="tx1"/>
              </a:solidFill>
            </a:endParaRPr>
          </a:p>
          <a:p>
            <a:r>
              <a:rPr lang="en-US" dirty="0" smtClean="0">
                <a:solidFill>
                  <a:schemeClr val="tx1"/>
                </a:solidFill>
              </a:rPr>
              <a:t>How can decisions be made?</a:t>
            </a:r>
          </a:p>
          <a:p>
            <a:pPr lvl="1"/>
            <a:r>
              <a:rPr lang="en-US" dirty="0" smtClean="0">
                <a:solidFill>
                  <a:schemeClr val="tx1"/>
                </a:solidFill>
              </a:rPr>
              <a:t>Many things can influence how a decision is made, but if the goal is to have the </a:t>
            </a:r>
            <a:r>
              <a:rPr lang="en-US" b="1" dirty="0" smtClean="0">
                <a:solidFill>
                  <a:schemeClr val="tx1"/>
                </a:solidFill>
              </a:rPr>
              <a:t>largest meaningful impact </a:t>
            </a:r>
            <a:r>
              <a:rPr lang="en-US" dirty="0" smtClean="0">
                <a:solidFill>
                  <a:schemeClr val="tx1"/>
                </a:solidFill>
              </a:rPr>
              <a:t>for the </a:t>
            </a:r>
            <a:r>
              <a:rPr lang="en-US" b="1" dirty="0" smtClean="0">
                <a:solidFill>
                  <a:schemeClr val="tx1"/>
                </a:solidFill>
              </a:rPr>
              <a:t>greatest number of people living with HIV</a:t>
            </a:r>
            <a:r>
              <a:rPr lang="en-US" dirty="0" smtClean="0">
                <a:solidFill>
                  <a:schemeClr val="tx1"/>
                </a:solidFill>
              </a:rPr>
              <a:t>,                            three principles can guide you:</a:t>
            </a:r>
          </a:p>
          <a:p>
            <a:pPr lvl="2"/>
            <a:r>
              <a:rPr lang="en-US" sz="1800" dirty="0" smtClean="0">
                <a:solidFill>
                  <a:schemeClr val="tx1"/>
                </a:solidFill>
              </a:rPr>
              <a:t>Is the decision </a:t>
            </a:r>
            <a:r>
              <a:rPr lang="en-US" sz="1800" b="1" dirty="0" smtClean="0">
                <a:solidFill>
                  <a:schemeClr val="tx1"/>
                </a:solidFill>
              </a:rPr>
              <a:t>patient-centered</a:t>
            </a:r>
            <a:r>
              <a:rPr lang="en-US" sz="1800" dirty="0" smtClean="0">
                <a:solidFill>
                  <a:schemeClr val="tx1"/>
                </a:solidFill>
              </a:rPr>
              <a:t>?</a:t>
            </a:r>
          </a:p>
          <a:p>
            <a:pPr lvl="2"/>
            <a:r>
              <a:rPr lang="en-US" sz="1800" dirty="0" smtClean="0">
                <a:solidFill>
                  <a:schemeClr val="tx1"/>
                </a:solidFill>
              </a:rPr>
              <a:t>Is the decision </a:t>
            </a:r>
            <a:r>
              <a:rPr lang="en-US" sz="1800" b="1" dirty="0" smtClean="0">
                <a:solidFill>
                  <a:schemeClr val="tx1"/>
                </a:solidFill>
              </a:rPr>
              <a:t>outcomes oriented</a:t>
            </a:r>
            <a:r>
              <a:rPr lang="en-US" sz="1800" dirty="0" smtClean="0">
                <a:solidFill>
                  <a:schemeClr val="tx1"/>
                </a:solidFill>
              </a:rPr>
              <a:t>?</a:t>
            </a:r>
          </a:p>
          <a:p>
            <a:pPr lvl="2"/>
            <a:r>
              <a:rPr lang="en-US" sz="1800" dirty="0">
                <a:solidFill>
                  <a:schemeClr val="tx1"/>
                </a:solidFill>
              </a:rPr>
              <a:t>Is the decision </a:t>
            </a:r>
            <a:r>
              <a:rPr lang="en-US" sz="1800" b="1" dirty="0">
                <a:solidFill>
                  <a:schemeClr val="tx1"/>
                </a:solidFill>
              </a:rPr>
              <a:t>data driven</a:t>
            </a:r>
            <a:r>
              <a:rPr lang="en-US" sz="1800" dirty="0">
                <a:solidFill>
                  <a:schemeClr val="tx1"/>
                </a:solidFill>
              </a:rPr>
              <a:t>?</a:t>
            </a:r>
          </a:p>
          <a:p>
            <a:pPr marL="914400" lvl="2" indent="0">
              <a:buNone/>
            </a:pPr>
            <a:endParaRPr lang="en-US" sz="1800" dirty="0" smtClean="0">
              <a:solidFill>
                <a:schemeClr val="tx1"/>
              </a:solidFill>
            </a:endParaRPr>
          </a:p>
          <a:p>
            <a:endParaRPr lang="en-US" dirty="0">
              <a:solidFill>
                <a:schemeClr val="tx1"/>
              </a:solidFill>
            </a:endParaRPr>
          </a:p>
        </p:txBody>
      </p:sp>
      <p:pic>
        <p:nvPicPr>
          <p:cNvPr id="9" name="Picture 8"/>
          <p:cNvPicPr>
            <a:picLocks noChangeAspect="1"/>
          </p:cNvPicPr>
          <p:nvPr/>
        </p:nvPicPr>
        <p:blipFill>
          <a:blip r:embed="rId2"/>
          <a:stretch>
            <a:fillRect/>
          </a:stretch>
        </p:blipFill>
        <p:spPr>
          <a:xfrm>
            <a:off x="7648996" y="2420826"/>
            <a:ext cx="3657600" cy="1828800"/>
          </a:xfrm>
          <a:prstGeom prst="rect">
            <a:avLst/>
          </a:prstGeom>
        </p:spPr>
      </p:pic>
      <p:sp>
        <p:nvSpPr>
          <p:cNvPr id="6" name="Date Placeholder 5"/>
          <p:cNvSpPr>
            <a:spLocks noGrp="1"/>
          </p:cNvSpPr>
          <p:nvPr>
            <p:ph type="dt" sz="half" idx="10"/>
          </p:nvPr>
        </p:nvSpPr>
        <p:spPr/>
        <p:txBody>
          <a:bodyPr/>
          <a:lstStyle/>
          <a:p>
            <a:fld id="{539E218A-2D7E-4800-8AE2-553F48FBA927}"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87243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Patient-centered</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pic>
        <p:nvPicPr>
          <p:cNvPr id="6" name="Picture 5"/>
          <p:cNvPicPr>
            <a:picLocks noChangeAspect="1"/>
          </p:cNvPicPr>
          <p:nvPr/>
        </p:nvPicPr>
        <p:blipFill>
          <a:blip r:embed="rId2"/>
          <a:stretch>
            <a:fillRect/>
          </a:stretch>
        </p:blipFill>
        <p:spPr>
          <a:xfrm>
            <a:off x="7808592" y="1375644"/>
            <a:ext cx="3528433" cy="4705519"/>
          </a:xfrm>
          <a:prstGeom prst="rect">
            <a:avLst/>
          </a:prstGeom>
        </p:spPr>
      </p:pic>
      <p:sp>
        <p:nvSpPr>
          <p:cNvPr id="5" name="Content Placeholder 2"/>
          <p:cNvSpPr>
            <a:spLocks noGrp="1"/>
          </p:cNvSpPr>
          <p:nvPr>
            <p:ph sz="half" idx="1"/>
          </p:nvPr>
        </p:nvSpPr>
        <p:spPr>
          <a:xfrm>
            <a:off x="1404077" y="1463310"/>
            <a:ext cx="6273916" cy="5313825"/>
          </a:xfrm>
        </p:spPr>
        <p:txBody>
          <a:bodyPr>
            <a:noAutofit/>
          </a:bodyPr>
          <a:lstStyle/>
          <a:p>
            <a:r>
              <a:rPr lang="en-US" dirty="0" smtClean="0">
                <a:solidFill>
                  <a:schemeClr val="tx1"/>
                </a:solidFill>
              </a:rPr>
              <a:t>The goal is to improve the health and wellbeing of those who are living with HIV</a:t>
            </a:r>
          </a:p>
          <a:p>
            <a:pPr marL="0" indent="0">
              <a:buNone/>
            </a:pPr>
            <a:endParaRPr lang="en-US" dirty="0" smtClean="0">
              <a:solidFill>
                <a:schemeClr val="tx1"/>
              </a:solidFill>
            </a:endParaRPr>
          </a:p>
          <a:p>
            <a:r>
              <a:rPr lang="en-US" dirty="0" smtClean="0">
                <a:solidFill>
                  <a:schemeClr val="tx1"/>
                </a:solidFill>
              </a:rPr>
              <a:t>Without considering how decisions will affect individuals and impact their lives, data and outcomes by themselves are meaningless</a:t>
            </a:r>
          </a:p>
          <a:p>
            <a:endParaRPr lang="en-US" dirty="0">
              <a:solidFill>
                <a:schemeClr val="tx1"/>
              </a:solidFill>
            </a:endParaRPr>
          </a:p>
          <a:p>
            <a:r>
              <a:rPr lang="en-US" dirty="0" smtClean="0">
                <a:solidFill>
                  <a:schemeClr val="tx1"/>
                </a:solidFill>
              </a:rPr>
              <a:t>We can get input from consumers themselves, through the needs assessment, and direct participation on the council</a:t>
            </a:r>
          </a:p>
          <a:p>
            <a:endParaRPr lang="en-US" dirty="0">
              <a:solidFill>
                <a:schemeClr val="tx1"/>
              </a:solidFill>
            </a:endParaRPr>
          </a:p>
          <a:p>
            <a:r>
              <a:rPr lang="en-US" dirty="0" smtClean="0">
                <a:solidFill>
                  <a:schemeClr val="tx1"/>
                </a:solidFill>
              </a:rPr>
              <a:t>We should always be thinking:</a:t>
            </a:r>
            <a:br>
              <a:rPr lang="en-US" dirty="0" smtClean="0">
                <a:solidFill>
                  <a:schemeClr val="tx1"/>
                </a:solidFill>
              </a:rPr>
            </a:br>
            <a:r>
              <a:rPr lang="en-US" dirty="0" smtClean="0">
                <a:solidFill>
                  <a:schemeClr val="tx1"/>
                </a:solidFill>
              </a:rPr>
              <a:t>“How will this impact those living with HIV?”</a:t>
            </a: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sp>
        <p:nvSpPr>
          <p:cNvPr id="9" name="Date Placeholder 8"/>
          <p:cNvSpPr>
            <a:spLocks noGrp="1"/>
          </p:cNvSpPr>
          <p:nvPr>
            <p:ph type="dt" sz="half" idx="10"/>
          </p:nvPr>
        </p:nvSpPr>
        <p:spPr/>
        <p:txBody>
          <a:bodyPr/>
          <a:lstStyle/>
          <a:p>
            <a:fld id="{6C0B343F-6B65-4566-A750-2E59CEBBB4DE}"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77355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Outcomes oriented</a:t>
            </a:r>
            <a:endParaRPr lang="en-US" sz="3200" b="1" dirty="0">
              <a:latin typeface="+mn-lt"/>
            </a:endParaRPr>
          </a:p>
        </p:txBody>
      </p:sp>
      <p:sp>
        <p:nvSpPr>
          <p:cNvPr id="7" name="Content Placeholder 2"/>
          <p:cNvSpPr>
            <a:spLocks noGrp="1"/>
          </p:cNvSpPr>
          <p:nvPr>
            <p:ph sz="half" idx="1"/>
          </p:nvPr>
        </p:nvSpPr>
        <p:spPr>
          <a:xfrm>
            <a:off x="1251677" y="1310910"/>
            <a:ext cx="5409254" cy="5313825"/>
          </a:xfrm>
        </p:spPr>
        <p:txBody>
          <a:bodyPr>
            <a:noAutofit/>
          </a:bodyPr>
          <a:lstStyle/>
          <a:p>
            <a:r>
              <a:rPr lang="en-US" dirty="0" smtClean="0">
                <a:solidFill>
                  <a:schemeClr val="tx1"/>
                </a:solidFill>
              </a:rPr>
              <a:t>Being outcomes oriented means you focus on what we know can actually make a difference in someone’s health (also known as evidence-based)</a:t>
            </a:r>
          </a:p>
          <a:p>
            <a:pPr marL="0" indent="0">
              <a:buNone/>
            </a:pPr>
            <a:endParaRPr lang="en-US" dirty="0" smtClean="0">
              <a:solidFill>
                <a:schemeClr val="tx1"/>
              </a:solidFill>
            </a:endParaRPr>
          </a:p>
          <a:p>
            <a:r>
              <a:rPr lang="en-US" dirty="0" smtClean="0">
                <a:solidFill>
                  <a:schemeClr val="tx1"/>
                </a:solidFill>
              </a:rPr>
              <a:t>We focus on the HIV continuum of care, with the goal of viral load suppression because that means the virus is in very low levels in the body, and therefore good for the person’s overall health. Also, if you have an undetectable viral load, that means you cannot sexually transmit the virus to others (Undetectable=</a:t>
            </a:r>
            <a:r>
              <a:rPr lang="en-US" dirty="0" err="1" smtClean="0">
                <a:solidFill>
                  <a:schemeClr val="tx1"/>
                </a:solidFill>
              </a:rPr>
              <a:t>Untransmissable</a:t>
            </a:r>
            <a:r>
              <a:rPr lang="en-US" dirty="0" smtClean="0">
                <a:solidFill>
                  <a:schemeClr val="tx1"/>
                </a:solidFill>
              </a:rPr>
              <a:t> or U=U)</a:t>
            </a:r>
          </a:p>
          <a:p>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087820"/>
            <a:ext cx="2537285" cy="2299415"/>
          </a:xfrm>
          <a:prstGeom prst="rect">
            <a:avLst/>
          </a:prstGeom>
        </p:spPr>
      </p:pic>
      <p:pic>
        <p:nvPicPr>
          <p:cNvPr id="8" name="Picture 7"/>
          <p:cNvPicPr>
            <a:picLocks noChangeAspect="1"/>
          </p:cNvPicPr>
          <p:nvPr/>
        </p:nvPicPr>
        <p:blipFill>
          <a:blip r:embed="rId3"/>
          <a:stretch>
            <a:fillRect/>
          </a:stretch>
        </p:blipFill>
        <p:spPr>
          <a:xfrm>
            <a:off x="6800962" y="4092670"/>
            <a:ext cx="4937360" cy="2271185"/>
          </a:xfrm>
          <a:prstGeom prst="rect">
            <a:avLst/>
          </a:prstGeom>
        </p:spPr>
      </p:pic>
      <p:sp>
        <p:nvSpPr>
          <p:cNvPr id="9" name="Date Placeholder 8"/>
          <p:cNvSpPr>
            <a:spLocks noGrp="1"/>
          </p:cNvSpPr>
          <p:nvPr>
            <p:ph type="dt" sz="half" idx="10"/>
          </p:nvPr>
        </p:nvSpPr>
        <p:spPr/>
        <p:txBody>
          <a:bodyPr/>
          <a:lstStyle/>
          <a:p>
            <a:fld id="{42A9A4BB-F791-4020-BAEA-71731449E7A4}"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31081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Data driven</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393176" y="1320928"/>
            <a:ext cx="7545872" cy="5313825"/>
          </a:xfrm>
        </p:spPr>
        <p:txBody>
          <a:bodyPr>
            <a:noAutofit/>
          </a:bodyPr>
          <a:lstStyle/>
          <a:p>
            <a:r>
              <a:rPr lang="en-US" dirty="0" smtClean="0">
                <a:solidFill>
                  <a:schemeClr val="tx1"/>
                </a:solidFill>
              </a:rPr>
              <a:t>Data is INFORMATION</a:t>
            </a:r>
          </a:p>
          <a:p>
            <a:endParaRPr lang="en-US" dirty="0" smtClean="0">
              <a:solidFill>
                <a:schemeClr val="tx1"/>
              </a:solidFill>
            </a:endParaRPr>
          </a:p>
          <a:p>
            <a:r>
              <a:rPr lang="en-US" dirty="0" smtClean="0">
                <a:solidFill>
                  <a:schemeClr val="tx1"/>
                </a:solidFill>
              </a:rPr>
              <a:t>Quantitative data are things you can count – i.e. NUMBERS</a:t>
            </a:r>
          </a:p>
          <a:p>
            <a:pPr lvl="1"/>
            <a:r>
              <a:rPr lang="en-US" dirty="0" smtClean="0">
                <a:solidFill>
                  <a:schemeClr val="tx1"/>
                </a:solidFill>
              </a:rPr>
              <a:t>Helps you understand WHO is experiencing </a:t>
            </a:r>
            <a:r>
              <a:rPr lang="en-US" dirty="0" smtClean="0">
                <a:solidFill>
                  <a:srgbClr val="FF0000"/>
                </a:solidFill>
              </a:rPr>
              <a:t>gaps</a:t>
            </a:r>
            <a:r>
              <a:rPr lang="en-US" dirty="0" smtClean="0">
                <a:solidFill>
                  <a:schemeClr val="tx1"/>
                </a:solidFill>
              </a:rPr>
              <a:t> and </a:t>
            </a:r>
            <a:r>
              <a:rPr lang="en-US" dirty="0" smtClean="0">
                <a:solidFill>
                  <a:srgbClr val="0070C0"/>
                </a:solidFill>
              </a:rPr>
              <a:t>disparities</a:t>
            </a:r>
            <a:r>
              <a:rPr lang="en-US" dirty="0" smtClean="0">
                <a:solidFill>
                  <a:schemeClr val="tx1"/>
                </a:solidFill>
              </a:rPr>
              <a:t> and in care, WHERE this is happening and WHEN things have happened</a:t>
            </a:r>
          </a:p>
          <a:p>
            <a:pPr lvl="1"/>
            <a:r>
              <a:rPr lang="en-US" dirty="0" smtClean="0">
                <a:solidFill>
                  <a:schemeClr val="tx1"/>
                </a:solidFill>
              </a:rPr>
              <a:t>Number of people not virally suppressed, among which groups</a:t>
            </a:r>
          </a:p>
          <a:p>
            <a:pPr lvl="1"/>
            <a:r>
              <a:rPr lang="en-US" dirty="0" smtClean="0">
                <a:solidFill>
                  <a:schemeClr val="tx1"/>
                </a:solidFill>
              </a:rPr>
              <a:t>Through collection of HIV clinic data, labs, prescriptions</a:t>
            </a:r>
          </a:p>
          <a:p>
            <a:pPr marL="457200" lvl="1" indent="0">
              <a:buNone/>
            </a:pPr>
            <a:endParaRPr lang="en-US" dirty="0">
              <a:solidFill>
                <a:schemeClr val="tx1"/>
              </a:solidFill>
            </a:endParaRPr>
          </a:p>
          <a:p>
            <a:r>
              <a:rPr lang="en-US" dirty="0" smtClean="0">
                <a:solidFill>
                  <a:schemeClr val="tx1"/>
                </a:solidFill>
              </a:rPr>
              <a:t>Qualitative data are concepts and stories – i.e. WORDS</a:t>
            </a:r>
          </a:p>
          <a:p>
            <a:pPr lvl="1"/>
            <a:r>
              <a:rPr lang="en-US" dirty="0" smtClean="0">
                <a:solidFill>
                  <a:schemeClr val="tx1"/>
                </a:solidFill>
              </a:rPr>
              <a:t>Helps </a:t>
            </a:r>
            <a:r>
              <a:rPr lang="en-US" dirty="0">
                <a:solidFill>
                  <a:schemeClr val="tx1"/>
                </a:solidFill>
              </a:rPr>
              <a:t>you understand WHY there </a:t>
            </a:r>
            <a:r>
              <a:rPr lang="en-US" dirty="0" smtClean="0">
                <a:solidFill>
                  <a:schemeClr val="tx1"/>
                </a:solidFill>
              </a:rPr>
              <a:t>are </a:t>
            </a:r>
            <a:r>
              <a:rPr lang="en-US" dirty="0">
                <a:solidFill>
                  <a:srgbClr val="FF0000"/>
                </a:solidFill>
              </a:rPr>
              <a:t>gaps</a:t>
            </a:r>
            <a:r>
              <a:rPr lang="en-US" dirty="0">
                <a:solidFill>
                  <a:schemeClr val="tx1"/>
                </a:solidFill>
              </a:rPr>
              <a:t> and </a:t>
            </a:r>
            <a:r>
              <a:rPr lang="en-US" dirty="0">
                <a:solidFill>
                  <a:srgbClr val="0070C0"/>
                </a:solidFill>
              </a:rPr>
              <a:t>disparities</a:t>
            </a:r>
            <a:r>
              <a:rPr lang="en-US" dirty="0" smtClean="0">
                <a:solidFill>
                  <a:schemeClr val="tx1"/>
                </a:solidFill>
              </a:rPr>
              <a:t> in care </a:t>
            </a:r>
            <a:r>
              <a:rPr lang="en-US" dirty="0">
                <a:solidFill>
                  <a:schemeClr val="tx1"/>
                </a:solidFill>
              </a:rPr>
              <a:t>and WHAT you might be able to address them</a:t>
            </a:r>
          </a:p>
          <a:p>
            <a:pPr lvl="1"/>
            <a:r>
              <a:rPr lang="en-US" dirty="0">
                <a:solidFill>
                  <a:schemeClr val="tx1"/>
                </a:solidFill>
              </a:rPr>
              <a:t>Barriers and facilitators to care, ideas for interventions</a:t>
            </a:r>
          </a:p>
          <a:p>
            <a:pPr lvl="1"/>
            <a:r>
              <a:rPr lang="en-US" dirty="0">
                <a:solidFill>
                  <a:schemeClr val="tx1"/>
                </a:solidFill>
              </a:rPr>
              <a:t>Through interviews and focus groups</a:t>
            </a:r>
          </a:p>
          <a:p>
            <a:pPr lvl="1"/>
            <a:endParaRPr lang="en-US" dirty="0" smtClean="0">
              <a:solidFill>
                <a:schemeClr val="tx1"/>
              </a:solidFill>
            </a:endParaRPr>
          </a:p>
          <a:p>
            <a:endParaRPr lang="en-US" dirty="0">
              <a:solidFill>
                <a:schemeClr val="tx1"/>
              </a:solidFill>
            </a:endParaRPr>
          </a:p>
          <a:p>
            <a:pPr marL="0" indent="0">
              <a:buNone/>
            </a:pPr>
            <a:r>
              <a:rPr lang="en-US" dirty="0" smtClean="0">
                <a:solidFill>
                  <a:schemeClr val="tx1"/>
                </a:solidFill>
              </a:rPr>
              <a:t> </a:t>
            </a:r>
          </a:p>
          <a:p>
            <a:pPr marL="0" indent="0">
              <a:buNone/>
            </a:pPr>
            <a:endParaRPr lang="en-US" dirty="0">
              <a:solidFill>
                <a:schemeClr val="tx1"/>
              </a:solidFill>
            </a:endParaRP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577" y="144596"/>
            <a:ext cx="3224423" cy="1692822"/>
          </a:xfrm>
          <a:prstGeom prst="rect">
            <a:avLst/>
          </a:prstGeom>
        </p:spPr>
      </p:pic>
      <p:sp>
        <p:nvSpPr>
          <p:cNvPr id="2" name="TextBox 1"/>
          <p:cNvSpPr txBox="1"/>
          <p:nvPr/>
        </p:nvSpPr>
        <p:spPr>
          <a:xfrm>
            <a:off x="9245597" y="1994221"/>
            <a:ext cx="2669309" cy="2585323"/>
          </a:xfrm>
          <a:prstGeom prst="rect">
            <a:avLst/>
          </a:prstGeom>
          <a:noFill/>
        </p:spPr>
        <p:txBody>
          <a:bodyPr wrap="square" rtlCol="0">
            <a:spAutoFit/>
          </a:bodyPr>
          <a:lstStyle/>
          <a:p>
            <a:r>
              <a:rPr lang="en-US" dirty="0" smtClean="0">
                <a:solidFill>
                  <a:srgbClr val="FF0000"/>
                </a:solidFill>
              </a:rPr>
              <a:t>Gap: </a:t>
            </a:r>
            <a:r>
              <a:rPr lang="en-US" dirty="0" smtClean="0"/>
              <a:t>where a person </a:t>
            </a:r>
            <a:r>
              <a:rPr lang="en-US" dirty="0"/>
              <a:t>experiences </a:t>
            </a:r>
            <a:r>
              <a:rPr lang="en-US" dirty="0" smtClean="0"/>
              <a:t>a discrepancy </a:t>
            </a:r>
            <a:r>
              <a:rPr lang="en-US" dirty="0"/>
              <a:t>between recommended best practices and the care that is actually </a:t>
            </a:r>
            <a:r>
              <a:rPr lang="en-US" dirty="0" smtClean="0"/>
              <a:t>provided</a:t>
            </a:r>
            <a:r>
              <a:rPr lang="en-US" dirty="0"/>
              <a:t> </a:t>
            </a:r>
            <a:r>
              <a:rPr lang="en-US" dirty="0" smtClean="0"/>
              <a:t>due to issues of access, coordination or other barriers</a:t>
            </a:r>
          </a:p>
          <a:p>
            <a:endParaRPr lang="en-US" dirty="0"/>
          </a:p>
        </p:txBody>
      </p:sp>
      <p:sp>
        <p:nvSpPr>
          <p:cNvPr id="8" name="TextBox 7"/>
          <p:cNvSpPr txBox="1"/>
          <p:nvPr/>
        </p:nvSpPr>
        <p:spPr>
          <a:xfrm>
            <a:off x="9245598" y="4579544"/>
            <a:ext cx="2669309" cy="2585323"/>
          </a:xfrm>
          <a:prstGeom prst="rect">
            <a:avLst/>
          </a:prstGeom>
          <a:noFill/>
        </p:spPr>
        <p:txBody>
          <a:bodyPr wrap="square" rtlCol="0">
            <a:spAutoFit/>
          </a:bodyPr>
          <a:lstStyle/>
          <a:p>
            <a:r>
              <a:rPr lang="en-US" dirty="0" smtClean="0">
                <a:solidFill>
                  <a:srgbClr val="0070C0"/>
                </a:solidFill>
              </a:rPr>
              <a:t>Disparity: </a:t>
            </a:r>
            <a:r>
              <a:rPr lang="en-US" dirty="0" smtClean="0"/>
              <a:t>when demographic groups, based on race/ethnicity, gender, age, or other group-characteristic, experience lower health outcomes</a:t>
            </a:r>
          </a:p>
          <a:p>
            <a:endParaRPr lang="en-US" dirty="0"/>
          </a:p>
        </p:txBody>
      </p:sp>
      <p:sp>
        <p:nvSpPr>
          <p:cNvPr id="11" name="Date Placeholder 10"/>
          <p:cNvSpPr>
            <a:spLocks noGrp="1"/>
          </p:cNvSpPr>
          <p:nvPr>
            <p:ph type="dt" sz="half" idx="10"/>
          </p:nvPr>
        </p:nvSpPr>
        <p:spPr/>
        <p:txBody>
          <a:bodyPr/>
          <a:lstStyle/>
          <a:p>
            <a:fld id="{45C52172-2513-4383-BBAE-4CC1E3FF8D4C}" type="datetime1">
              <a:rPr lang="en-US" smtClean="0"/>
              <a:t>5/16/2024</a:t>
            </a:fld>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07758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500"/>
                                        <p:tgtEl>
                                          <p:spTgt spid="5">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500"/>
                                        <p:tgtEl>
                                          <p:spTgt spid="5">
                                            <p:txEl>
                                              <p:pRg st="8" end="8"/>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Effect transition="in" filter="fade">
                                      <p:cBhvr>
                                        <p:cTn id="51" dur="500"/>
                                        <p:tgtEl>
                                          <p:spTgt spid="5">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Effect transition="in" filter="fade">
                                      <p:cBhvr>
                                        <p:cTn id="54"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latin typeface="+mn-lt"/>
              </a:rPr>
              <a:t>Data Reporting Requirements to Florida HIV Surveillance</a:t>
            </a:r>
            <a:endParaRPr lang="en-US" sz="28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385083" y="3776113"/>
            <a:ext cx="10235079" cy="2467355"/>
          </a:xfrm>
        </p:spPr>
        <p:txBody>
          <a:bodyPr>
            <a:noAutofit/>
          </a:bodyPr>
          <a:lstStyle/>
          <a:p>
            <a:endParaRPr lang="en-US" dirty="0" smtClean="0">
              <a:solidFill>
                <a:schemeClr val="tx1"/>
              </a:solidFill>
            </a:endParaRPr>
          </a:p>
          <a:p>
            <a:r>
              <a:rPr lang="en-US" dirty="0">
                <a:solidFill>
                  <a:schemeClr val="tx1"/>
                </a:solidFill>
              </a:rPr>
              <a:t>Laboratories are required to submit test results electronically. For information </a:t>
            </a:r>
            <a:r>
              <a:rPr lang="en-US" dirty="0" smtClean="0">
                <a:solidFill>
                  <a:schemeClr val="tx1"/>
                </a:solidFill>
              </a:rPr>
              <a:t>about electronic </a:t>
            </a:r>
            <a:r>
              <a:rPr lang="en-US" dirty="0">
                <a:solidFill>
                  <a:schemeClr val="tx1"/>
                </a:solidFill>
              </a:rPr>
              <a:t>laboratory reporting (ELR), please contact the Department’s ELR liaison </a:t>
            </a:r>
            <a:r>
              <a:rPr lang="en-US" dirty="0" smtClean="0">
                <a:solidFill>
                  <a:schemeClr val="tx1"/>
                </a:solidFill>
              </a:rPr>
              <a:t>at </a:t>
            </a:r>
            <a:r>
              <a:rPr lang="en-US" dirty="0" smtClean="0">
                <a:solidFill>
                  <a:schemeClr val="tx1"/>
                </a:solidFill>
                <a:hlinkClick r:id="rId2"/>
              </a:rPr>
              <a:t>ELR@flhealth.gov</a:t>
            </a:r>
            <a:r>
              <a:rPr lang="en-US" dirty="0" smtClean="0">
                <a:solidFill>
                  <a:schemeClr val="tx1"/>
                </a:solidFill>
              </a:rPr>
              <a:t>.</a:t>
            </a:r>
          </a:p>
          <a:p>
            <a:r>
              <a:rPr lang="en-US" dirty="0" smtClean="0">
                <a:solidFill>
                  <a:schemeClr val="tx1"/>
                </a:solidFill>
              </a:rPr>
              <a:t>Practitioners </a:t>
            </a:r>
            <a:r>
              <a:rPr lang="en-US" dirty="0">
                <a:solidFill>
                  <a:schemeClr val="tx1"/>
                </a:solidFill>
              </a:rPr>
              <a:t>conducting in-house laboratory testing should review </a:t>
            </a:r>
            <a:r>
              <a:rPr lang="en-US" dirty="0" smtClean="0">
                <a:solidFill>
                  <a:schemeClr val="tx1"/>
                </a:solidFill>
              </a:rPr>
              <a:t>the laboratory </a:t>
            </a:r>
            <a:r>
              <a:rPr lang="en-US" dirty="0">
                <a:solidFill>
                  <a:schemeClr val="tx1"/>
                </a:solidFill>
              </a:rPr>
              <a:t>reporting guidelines as well as practitioner guidelines to ensure compliance to </a:t>
            </a:r>
            <a:r>
              <a:rPr lang="en-US" dirty="0" smtClean="0">
                <a:solidFill>
                  <a:schemeClr val="tx1"/>
                </a:solidFill>
              </a:rPr>
              <a:t>aid in </a:t>
            </a:r>
            <a:r>
              <a:rPr lang="en-US" dirty="0">
                <a:solidFill>
                  <a:schemeClr val="tx1"/>
                </a:solidFill>
              </a:rPr>
              <a:t>an effective and timely public health response.</a:t>
            </a:r>
          </a:p>
          <a:p>
            <a:pPr lvl="1"/>
            <a:endParaRPr lang="en-US" dirty="0" smtClean="0">
              <a:solidFill>
                <a:schemeClr val="tx1"/>
              </a:solidFill>
            </a:endParaRPr>
          </a:p>
          <a:p>
            <a:endParaRPr lang="en-US" dirty="0">
              <a:solidFill>
                <a:schemeClr val="tx1"/>
              </a:solidFill>
            </a:endParaRPr>
          </a:p>
          <a:p>
            <a:pPr marL="0" indent="0">
              <a:buNone/>
            </a:pPr>
            <a:r>
              <a:rPr lang="en-US" dirty="0" smtClean="0">
                <a:solidFill>
                  <a:schemeClr val="tx1"/>
                </a:solidFill>
              </a:rPr>
              <a:t> </a:t>
            </a:r>
          </a:p>
          <a:p>
            <a:pPr marL="0" indent="0">
              <a:buNone/>
            </a:pPr>
            <a:endParaRPr lang="en-US" dirty="0">
              <a:solidFill>
                <a:schemeClr val="tx1"/>
              </a:solidFill>
            </a:endParaRP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9" name="Picture 8"/>
          <p:cNvPicPr>
            <a:picLocks noChangeAspect="1"/>
          </p:cNvPicPr>
          <p:nvPr/>
        </p:nvPicPr>
        <p:blipFill>
          <a:blip r:embed="rId3"/>
          <a:stretch>
            <a:fillRect/>
          </a:stretch>
        </p:blipFill>
        <p:spPr>
          <a:xfrm>
            <a:off x="2435344" y="1508016"/>
            <a:ext cx="7232163" cy="1535528"/>
          </a:xfrm>
          <a:prstGeom prst="rect">
            <a:avLst/>
          </a:prstGeom>
        </p:spPr>
      </p:pic>
      <p:pic>
        <p:nvPicPr>
          <p:cNvPr id="10" name="Picture 9"/>
          <p:cNvPicPr>
            <a:picLocks noChangeAspect="1"/>
          </p:cNvPicPr>
          <p:nvPr/>
        </p:nvPicPr>
        <p:blipFill>
          <a:blip r:embed="rId4"/>
          <a:stretch>
            <a:fillRect/>
          </a:stretch>
        </p:blipFill>
        <p:spPr>
          <a:xfrm>
            <a:off x="2435344" y="3043544"/>
            <a:ext cx="7176101" cy="1037722"/>
          </a:xfrm>
          <a:prstGeom prst="rect">
            <a:avLst/>
          </a:prstGeom>
        </p:spPr>
      </p:pic>
      <p:sp>
        <p:nvSpPr>
          <p:cNvPr id="11" name="Rectangle 10"/>
          <p:cNvSpPr/>
          <p:nvPr/>
        </p:nvSpPr>
        <p:spPr>
          <a:xfrm>
            <a:off x="1269125" y="6233563"/>
            <a:ext cx="9924392" cy="369332"/>
          </a:xfrm>
          <a:prstGeom prst="rect">
            <a:avLst/>
          </a:prstGeom>
        </p:spPr>
        <p:txBody>
          <a:bodyPr wrap="square">
            <a:spAutoFit/>
          </a:bodyPr>
          <a:lstStyle/>
          <a:p>
            <a:r>
              <a:rPr lang="en-US" dirty="0">
                <a:hlinkClick r:id="rId5"/>
              </a:rPr>
              <a:t>http://www.floridahealth.gov/diseases-and-conditions/disease-reporting-and-management/faq.html#1</a:t>
            </a:r>
            <a:endParaRPr lang="en-US" dirty="0"/>
          </a:p>
        </p:txBody>
      </p:sp>
      <p:sp>
        <p:nvSpPr>
          <p:cNvPr id="8" name="Date Placeholder 7"/>
          <p:cNvSpPr>
            <a:spLocks noGrp="1"/>
          </p:cNvSpPr>
          <p:nvPr>
            <p:ph type="dt" sz="half" idx="10"/>
          </p:nvPr>
        </p:nvSpPr>
        <p:spPr/>
        <p:txBody>
          <a:bodyPr/>
          <a:lstStyle/>
          <a:p>
            <a:fld id="{CA36222C-4D61-4FE7-B9AA-9804F49AD94D}" type="datetime1">
              <a:rPr lang="en-US" smtClean="0"/>
              <a:t>5/16/2024</a:t>
            </a:fld>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372638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Vision Of The Care Council</a:t>
            </a:r>
            <a:endParaRPr lang="en-US" dirty="0"/>
          </a:p>
        </p:txBody>
      </p:sp>
      <p:sp>
        <p:nvSpPr>
          <p:cNvPr id="3" name="Content Placeholder 2"/>
          <p:cNvSpPr>
            <a:spLocks noGrp="1"/>
          </p:cNvSpPr>
          <p:nvPr>
            <p:ph idx="1"/>
          </p:nvPr>
        </p:nvSpPr>
        <p:spPr>
          <a:xfrm>
            <a:off x="1251678" y="3129566"/>
            <a:ext cx="9684177" cy="3317242"/>
          </a:xfrm>
        </p:spPr>
        <p:txBody>
          <a:bodyPr>
            <a:normAutofit lnSpcReduction="10000"/>
          </a:bodyPr>
          <a:lstStyle/>
          <a:p>
            <a:endParaRPr lang="en-US" dirty="0" smtClean="0"/>
          </a:p>
          <a:p>
            <a:r>
              <a:rPr lang="en-US" dirty="0" smtClean="0">
                <a:solidFill>
                  <a:schemeClr val="tx1"/>
                </a:solidFill>
              </a:rPr>
              <a:t>A community where individuals who live with HIV/AIDS do so without prejudice, abandonment, or social stigma.</a:t>
            </a:r>
          </a:p>
          <a:p>
            <a:endParaRPr lang="en-US" dirty="0" smtClean="0">
              <a:solidFill>
                <a:schemeClr val="tx1"/>
              </a:solidFill>
            </a:endParaRPr>
          </a:p>
          <a:p>
            <a:r>
              <a:rPr lang="en-US" dirty="0" smtClean="0">
                <a:solidFill>
                  <a:schemeClr val="tx1"/>
                </a:solidFill>
              </a:rPr>
              <a:t>A community where people living with HIV/AIDS are afforded a comprehensive range of medical and support services assuring the person’s wellness, independence and self sufficiency.</a:t>
            </a:r>
          </a:p>
          <a:p>
            <a:endParaRPr lang="en-US" dirty="0" smtClean="0">
              <a:solidFill>
                <a:schemeClr val="tx1"/>
              </a:solidFill>
            </a:endParaRPr>
          </a:p>
          <a:p>
            <a:r>
              <a:rPr lang="en-US" dirty="0" smtClean="0">
                <a:solidFill>
                  <a:schemeClr val="tx1"/>
                </a:solidFill>
              </a:rPr>
              <a:t>A community where HIV medical and support services are eligibility accessed based upon need, and approved CARE Council guidelines.</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4648592" y="1345721"/>
            <a:ext cx="2241735" cy="1723460"/>
          </a:xfrm>
          <a:prstGeom prst="rect">
            <a:avLst/>
          </a:prstGeom>
        </p:spPr>
      </p:pic>
      <p:sp>
        <p:nvSpPr>
          <p:cNvPr id="8" name="Date Placeholder 7"/>
          <p:cNvSpPr>
            <a:spLocks noGrp="1"/>
          </p:cNvSpPr>
          <p:nvPr>
            <p:ph type="dt" sz="half" idx="10"/>
          </p:nvPr>
        </p:nvSpPr>
        <p:spPr/>
        <p:txBody>
          <a:bodyPr/>
          <a:lstStyle/>
          <a:p>
            <a:fld id="{8CE3F50C-57B4-4234-ADA2-ED3DB1D53579}"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928378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382385"/>
            <a:ext cx="10422688" cy="1492132"/>
          </a:xfrm>
        </p:spPr>
        <p:txBody>
          <a:bodyPr>
            <a:normAutofit/>
          </a:bodyPr>
          <a:lstStyle/>
          <a:p>
            <a:r>
              <a:rPr lang="en-US" sz="3200" dirty="0" smtClean="0">
                <a:latin typeface="+mn-lt"/>
              </a:rPr>
              <a:t>QUANTITATIVE data available</a:t>
            </a:r>
            <a:endParaRPr lang="en-US" sz="3200" b="1" dirty="0">
              <a:latin typeface="+mn-lt"/>
            </a:endParaRPr>
          </a:p>
        </p:txBody>
      </p:sp>
      <p:sp>
        <p:nvSpPr>
          <p:cNvPr id="2" name="Content Placeholder 1"/>
          <p:cNvSpPr>
            <a:spLocks noGrp="1"/>
          </p:cNvSpPr>
          <p:nvPr>
            <p:ph sz="half" idx="1"/>
          </p:nvPr>
        </p:nvSpPr>
        <p:spPr>
          <a:xfrm>
            <a:off x="1818713" y="1036959"/>
            <a:ext cx="5443045" cy="3619500"/>
          </a:xfrm>
        </p:spPr>
        <p:txBody>
          <a:bodyPr/>
          <a:lstStyle/>
          <a:p>
            <a:pPr marL="0" indent="0" algn="ctr">
              <a:buNone/>
            </a:pPr>
            <a:r>
              <a:rPr lang="en-US" dirty="0" smtClean="0"/>
              <a:t>Palm Beach County HIV Care Continuum Data from Florida Department of Health</a:t>
            </a:r>
          </a:p>
          <a:p>
            <a:pPr marL="0" indent="0" algn="ctr">
              <a:buNone/>
            </a:pPr>
            <a:r>
              <a:rPr lang="en-US" dirty="0" smtClean="0"/>
              <a:t>Ryan White Part A Provide Enterprise Data</a:t>
            </a:r>
          </a:p>
          <a:p>
            <a:endParaRPr lang="en-US" dirty="0"/>
          </a:p>
          <a:p>
            <a:endParaRPr lang="en-US" dirty="0"/>
          </a:p>
        </p:txBody>
      </p:sp>
      <p:sp>
        <p:nvSpPr>
          <p:cNvPr id="3" name="Rectangle 2"/>
          <p:cNvSpPr/>
          <p:nvPr/>
        </p:nvSpPr>
        <p:spPr>
          <a:xfrm>
            <a:off x="216130" y="2256311"/>
            <a:ext cx="10594726" cy="4247317"/>
          </a:xfrm>
          <a:prstGeom prst="rect">
            <a:avLst/>
          </a:prstGeom>
        </p:spPr>
        <p:txBody>
          <a:bodyPr wrap="square">
            <a:spAutoFit/>
          </a:bodyPr>
          <a:lstStyle/>
          <a:p>
            <a:pPr marL="742950" lvl="1" indent="-285750">
              <a:buFont typeface="Arial" panose="020B0604020202020204" pitchFamily="34" charset="0"/>
              <a:buChar char="•"/>
            </a:pPr>
            <a:r>
              <a:rPr lang="en-US" dirty="0" smtClean="0"/>
              <a:t>HIV care continuum and new diagnoses by </a:t>
            </a:r>
            <a:r>
              <a:rPr lang="en-US" dirty="0"/>
              <a:t>year, race/ethnicity</a:t>
            </a:r>
            <a:r>
              <a:rPr lang="en-US" dirty="0" smtClean="0"/>
              <a:t>, national origin, </a:t>
            </a:r>
            <a:r>
              <a:rPr lang="en-US" dirty="0"/>
              <a:t>gender, age, and transmission </a:t>
            </a:r>
            <a:r>
              <a:rPr lang="en-US" dirty="0" smtClean="0"/>
              <a:t>histories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In August, we received more information on country of origin, missing viral loads vs. documented not virally suppressed and zip code data</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We have information </a:t>
            </a:r>
            <a:r>
              <a:rPr lang="en-US" dirty="0"/>
              <a:t>on mental health, substance abuse, housing, food insecurity, transportation, social support, domestic </a:t>
            </a:r>
            <a:r>
              <a:rPr lang="en-US" dirty="0" smtClean="0"/>
              <a:t>violence, </a:t>
            </a:r>
            <a:r>
              <a:rPr lang="en-US" dirty="0"/>
              <a:t>medical </a:t>
            </a:r>
            <a:r>
              <a:rPr lang="en-US" dirty="0" smtClean="0"/>
              <a:t>co-morbidities among Ryan White Part A clients (case management assessment)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When clients come back to care, we also are recording the top reason for individuals being out of care</a:t>
            </a:r>
            <a:endParaRPr lang="en-US" dirty="0"/>
          </a:p>
          <a:p>
            <a:pPr marL="742950" lvl="1" indent="-285750">
              <a:buFont typeface="Arial" panose="020B0604020202020204" pitchFamily="34" charset="0"/>
              <a:buChar char="•"/>
            </a:pPr>
            <a:endParaRPr lang="en-US" dirty="0" smtClean="0"/>
          </a:p>
          <a:p>
            <a:pPr lvl="1" algn="ctr"/>
            <a:endParaRPr lang="en-US" dirty="0"/>
          </a:p>
          <a:p>
            <a:pPr lvl="1" algn="ctr"/>
            <a:endParaRPr lang="en-US" dirty="0"/>
          </a:p>
        </p:txBody>
      </p:sp>
      <p:pic>
        <p:nvPicPr>
          <p:cNvPr id="6" name="Picture 5"/>
          <p:cNvPicPr>
            <a:picLocks noChangeAspect="1"/>
          </p:cNvPicPr>
          <p:nvPr/>
        </p:nvPicPr>
        <p:blipFill>
          <a:blip r:embed="rId2"/>
          <a:stretch>
            <a:fillRect/>
          </a:stretch>
        </p:blipFill>
        <p:spPr>
          <a:xfrm>
            <a:off x="7613667" y="1005306"/>
            <a:ext cx="1060108" cy="1060108"/>
          </a:xfrm>
          <a:prstGeom prst="rect">
            <a:avLst/>
          </a:prstGeom>
        </p:spPr>
      </p:pic>
      <p:pic>
        <p:nvPicPr>
          <p:cNvPr id="7" name="Picture 6"/>
          <p:cNvPicPr>
            <a:picLocks noChangeAspect="1"/>
          </p:cNvPicPr>
          <p:nvPr/>
        </p:nvPicPr>
        <p:blipFill>
          <a:blip r:embed="rId3"/>
          <a:stretch>
            <a:fillRect/>
          </a:stretch>
        </p:blipFill>
        <p:spPr>
          <a:xfrm>
            <a:off x="9174688" y="976965"/>
            <a:ext cx="777314" cy="1085954"/>
          </a:xfrm>
          <a:prstGeom prst="rect">
            <a:avLst/>
          </a:prstGeom>
        </p:spPr>
      </p:pic>
      <p:sp>
        <p:nvSpPr>
          <p:cNvPr id="10" name="Date Placeholder 9"/>
          <p:cNvSpPr>
            <a:spLocks noGrp="1"/>
          </p:cNvSpPr>
          <p:nvPr>
            <p:ph type="dt" sz="half" idx="10"/>
          </p:nvPr>
        </p:nvSpPr>
        <p:spPr/>
        <p:txBody>
          <a:bodyPr/>
          <a:lstStyle/>
          <a:p>
            <a:fld id="{71A2D607-CC00-475D-BA47-CF4A113264A7}" type="datetime1">
              <a:rPr lang="en-US" smtClean="0"/>
              <a:t>5/16/2024</a:t>
            </a:fld>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94284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Data driven: Quantitative</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393177" y="1320928"/>
            <a:ext cx="4739768" cy="5313825"/>
          </a:xfrm>
        </p:spPr>
        <p:txBody>
          <a:bodyPr>
            <a:noAutofit/>
          </a:bodyPr>
          <a:lstStyle/>
          <a:p>
            <a:r>
              <a:rPr lang="en-US" dirty="0" smtClean="0">
                <a:solidFill>
                  <a:schemeClr val="tx1"/>
                </a:solidFill>
              </a:rPr>
              <a:t>It is important to consider how many people could be impacted with your decision</a:t>
            </a:r>
          </a:p>
          <a:p>
            <a:endParaRPr lang="en-US" dirty="0">
              <a:solidFill>
                <a:schemeClr val="tx1"/>
              </a:solidFill>
            </a:endParaRPr>
          </a:p>
          <a:p>
            <a:r>
              <a:rPr lang="en-US" dirty="0" smtClean="0">
                <a:solidFill>
                  <a:schemeClr val="tx1"/>
                </a:solidFill>
              </a:rPr>
              <a:t>To impact the largest number of people, it is helpful to consider data</a:t>
            </a:r>
          </a:p>
          <a:p>
            <a:pPr lvl="1"/>
            <a:r>
              <a:rPr lang="en-US" dirty="0" smtClean="0">
                <a:solidFill>
                  <a:schemeClr val="tx1"/>
                </a:solidFill>
              </a:rPr>
              <a:t>Numbers of people</a:t>
            </a:r>
          </a:p>
          <a:p>
            <a:pPr lvl="1"/>
            <a:r>
              <a:rPr lang="en-US" dirty="0">
                <a:solidFill>
                  <a:schemeClr val="tx1"/>
                </a:solidFill>
              </a:rPr>
              <a:t>P</a:t>
            </a:r>
            <a:r>
              <a:rPr lang="en-US" dirty="0" smtClean="0">
                <a:solidFill>
                  <a:schemeClr val="tx1"/>
                </a:solidFill>
              </a:rPr>
              <a:t>ercentage of population</a:t>
            </a:r>
          </a:p>
          <a:p>
            <a:pPr lvl="1"/>
            <a:r>
              <a:rPr lang="en-US" dirty="0" smtClean="0">
                <a:solidFill>
                  <a:schemeClr val="tx1"/>
                </a:solidFill>
              </a:rPr>
              <a:t>Gaps in the continuum of care</a:t>
            </a:r>
          </a:p>
          <a:p>
            <a:pPr lvl="1"/>
            <a:r>
              <a:rPr lang="en-US" dirty="0" smtClean="0">
                <a:solidFill>
                  <a:schemeClr val="tx1"/>
                </a:solidFill>
              </a:rPr>
              <a:t>Disparities in the continuum of care</a:t>
            </a:r>
          </a:p>
          <a:p>
            <a:pPr marL="457200" lvl="1" indent="0">
              <a:buNone/>
            </a:pPr>
            <a:endParaRPr lang="en-US" dirty="0">
              <a:solidFill>
                <a:schemeClr val="tx1"/>
              </a:solidFill>
            </a:endParaRPr>
          </a:p>
          <a:p>
            <a:r>
              <a:rPr lang="en-US" dirty="0" smtClean="0">
                <a:solidFill>
                  <a:schemeClr val="tx1"/>
                </a:solidFill>
              </a:rPr>
              <a:t>This information can help you target populations with the greatest need </a:t>
            </a: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3" name="Picture 2"/>
          <p:cNvPicPr>
            <a:picLocks noChangeAspect="1"/>
          </p:cNvPicPr>
          <p:nvPr/>
        </p:nvPicPr>
        <p:blipFill>
          <a:blip r:embed="rId2"/>
          <a:stretch>
            <a:fillRect/>
          </a:stretch>
        </p:blipFill>
        <p:spPr>
          <a:xfrm>
            <a:off x="5985596" y="684241"/>
            <a:ext cx="5457825" cy="5772150"/>
          </a:xfrm>
          <a:prstGeom prst="rect">
            <a:avLst/>
          </a:prstGeom>
        </p:spPr>
      </p:pic>
      <p:sp>
        <p:nvSpPr>
          <p:cNvPr id="9" name="Date Placeholder 8"/>
          <p:cNvSpPr>
            <a:spLocks noGrp="1"/>
          </p:cNvSpPr>
          <p:nvPr>
            <p:ph type="dt" sz="half" idx="10"/>
          </p:nvPr>
        </p:nvSpPr>
        <p:spPr/>
        <p:txBody>
          <a:bodyPr/>
          <a:lstStyle/>
          <a:p>
            <a:fld id="{4C98F346-DD21-4E3A-923E-8803FE9CE052}"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7488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702" y="427557"/>
            <a:ext cx="11169870" cy="1492132"/>
          </a:xfrm>
        </p:spPr>
        <p:txBody>
          <a:bodyPr>
            <a:normAutofit/>
          </a:bodyPr>
          <a:lstStyle/>
          <a:p>
            <a:r>
              <a:rPr lang="en-US" sz="3200" dirty="0" smtClean="0">
                <a:latin typeface="+mn-lt"/>
              </a:rPr>
              <a:t>Understanding Numbers &amp; percentages</a:t>
            </a:r>
            <a:endParaRPr lang="en-US" sz="3200" b="1" dirty="0">
              <a:latin typeface="+mn-lt"/>
            </a:endParaRPr>
          </a:p>
        </p:txBody>
      </p:sp>
      <p:sp>
        <p:nvSpPr>
          <p:cNvPr id="2" name="Content Placeholder 1"/>
          <p:cNvSpPr>
            <a:spLocks noGrp="1"/>
          </p:cNvSpPr>
          <p:nvPr>
            <p:ph sz="half" idx="1"/>
          </p:nvPr>
        </p:nvSpPr>
        <p:spPr>
          <a:xfrm>
            <a:off x="1287576" y="1017526"/>
            <a:ext cx="3203504" cy="4667779"/>
          </a:xfrm>
        </p:spPr>
        <p:txBody>
          <a:bodyPr>
            <a:normAutofit/>
          </a:bodyPr>
          <a:lstStyle/>
          <a:p>
            <a:r>
              <a:rPr lang="en-US" sz="1700" dirty="0" smtClean="0"/>
              <a:t>Number of people</a:t>
            </a:r>
          </a:p>
          <a:p>
            <a:pPr lvl="1"/>
            <a:r>
              <a:rPr lang="en-US" sz="1700" dirty="0" smtClean="0"/>
              <a:t>How many people</a:t>
            </a:r>
            <a:endParaRPr lang="en-US" sz="1700" dirty="0"/>
          </a:p>
          <a:p>
            <a:r>
              <a:rPr lang="en-US" sz="1700" dirty="0" smtClean="0"/>
              <a:t>Percentage of population</a:t>
            </a:r>
          </a:p>
          <a:p>
            <a:pPr lvl="1"/>
            <a:r>
              <a:rPr lang="en-US" sz="1700" dirty="0" smtClean="0"/>
              <a:t>Helps us to understand </a:t>
            </a:r>
          </a:p>
          <a:p>
            <a:pPr marL="457200" lvl="1" indent="0">
              <a:buNone/>
            </a:pPr>
            <a:r>
              <a:rPr lang="en-US" sz="1700" dirty="0" smtClean="0"/>
              <a:t>“of 100 people from this group, how many are _____?”</a:t>
            </a:r>
          </a:p>
          <a:p>
            <a:endParaRPr lang="en-US" sz="1700" dirty="0"/>
          </a:p>
          <a:p>
            <a:pPr marL="0" indent="0">
              <a:buNone/>
            </a:pPr>
            <a:endParaRPr lang="en-US" sz="1700" dirty="0"/>
          </a:p>
          <a:p>
            <a:r>
              <a:rPr lang="en-US" sz="1700" dirty="0" smtClean="0"/>
              <a:t>Visually, it is easier to compare and see gaps and differences using bar graphs instead of tables</a:t>
            </a:r>
          </a:p>
          <a:p>
            <a:endParaRPr lang="en-US" dirty="0" smtClean="0"/>
          </a:p>
          <a:p>
            <a:endParaRPr lang="en-US" dirty="0"/>
          </a:p>
        </p:txBody>
      </p:sp>
      <p:sp>
        <p:nvSpPr>
          <p:cNvPr id="7" name="Title 3"/>
          <p:cNvSpPr txBox="1">
            <a:spLocks/>
          </p:cNvSpPr>
          <p:nvPr/>
        </p:nvSpPr>
        <p:spPr>
          <a:xfrm>
            <a:off x="868739" y="3563691"/>
            <a:ext cx="10422688"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a:lstStyle>
          <a:p>
            <a:r>
              <a:rPr lang="en-US" sz="3200" dirty="0" smtClean="0">
                <a:latin typeface="+mn-lt"/>
              </a:rPr>
              <a:t>Understanding graphs</a:t>
            </a:r>
            <a:endParaRPr lang="en-US" sz="3200" b="1"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887666995"/>
              </p:ext>
            </p:extLst>
          </p:nvPr>
        </p:nvGraphicFramePr>
        <p:xfrm>
          <a:off x="1095702" y="5826065"/>
          <a:ext cx="10840907" cy="873760"/>
        </p:xfrm>
        <a:graphic>
          <a:graphicData uri="http://schemas.openxmlformats.org/drawingml/2006/table">
            <a:tbl>
              <a:tblPr firstRow="1" bandRow="1">
                <a:tableStyleId>{5C22544A-7EE6-4342-B048-85BDC9FD1C3A}</a:tableStyleId>
              </a:tblPr>
              <a:tblGrid>
                <a:gridCol w="881626">
                  <a:extLst>
                    <a:ext uri="{9D8B030D-6E8A-4147-A177-3AD203B41FA5}">
                      <a16:colId xmlns:a16="http://schemas.microsoft.com/office/drawing/2014/main" val="2322381161"/>
                    </a:ext>
                  </a:extLst>
                </a:gridCol>
                <a:gridCol w="1111095">
                  <a:extLst>
                    <a:ext uri="{9D8B030D-6E8A-4147-A177-3AD203B41FA5}">
                      <a16:colId xmlns:a16="http://schemas.microsoft.com/office/drawing/2014/main" val="2572619618"/>
                    </a:ext>
                  </a:extLst>
                </a:gridCol>
                <a:gridCol w="895893">
                  <a:extLst>
                    <a:ext uri="{9D8B030D-6E8A-4147-A177-3AD203B41FA5}">
                      <a16:colId xmlns:a16="http://schemas.microsoft.com/office/drawing/2014/main" val="1819425138"/>
                    </a:ext>
                  </a:extLst>
                </a:gridCol>
                <a:gridCol w="725021">
                  <a:extLst>
                    <a:ext uri="{9D8B030D-6E8A-4147-A177-3AD203B41FA5}">
                      <a16:colId xmlns:a16="http://schemas.microsoft.com/office/drawing/2014/main" val="296965017"/>
                    </a:ext>
                  </a:extLst>
                </a:gridCol>
                <a:gridCol w="903409">
                  <a:extLst>
                    <a:ext uri="{9D8B030D-6E8A-4147-A177-3AD203B41FA5}">
                      <a16:colId xmlns:a16="http://schemas.microsoft.com/office/drawing/2014/main" val="4168626457"/>
                    </a:ext>
                  </a:extLst>
                </a:gridCol>
                <a:gridCol w="903409">
                  <a:extLst>
                    <a:ext uri="{9D8B030D-6E8A-4147-A177-3AD203B41FA5}">
                      <a16:colId xmlns:a16="http://schemas.microsoft.com/office/drawing/2014/main" val="636759671"/>
                    </a:ext>
                  </a:extLst>
                </a:gridCol>
                <a:gridCol w="903409">
                  <a:extLst>
                    <a:ext uri="{9D8B030D-6E8A-4147-A177-3AD203B41FA5}">
                      <a16:colId xmlns:a16="http://schemas.microsoft.com/office/drawing/2014/main" val="329235426"/>
                    </a:ext>
                  </a:extLst>
                </a:gridCol>
                <a:gridCol w="903409">
                  <a:extLst>
                    <a:ext uri="{9D8B030D-6E8A-4147-A177-3AD203B41FA5}">
                      <a16:colId xmlns:a16="http://schemas.microsoft.com/office/drawing/2014/main" val="2385726214"/>
                    </a:ext>
                  </a:extLst>
                </a:gridCol>
                <a:gridCol w="903409">
                  <a:extLst>
                    <a:ext uri="{9D8B030D-6E8A-4147-A177-3AD203B41FA5}">
                      <a16:colId xmlns:a16="http://schemas.microsoft.com/office/drawing/2014/main" val="1561050766"/>
                    </a:ext>
                  </a:extLst>
                </a:gridCol>
                <a:gridCol w="903409">
                  <a:extLst>
                    <a:ext uri="{9D8B030D-6E8A-4147-A177-3AD203B41FA5}">
                      <a16:colId xmlns:a16="http://schemas.microsoft.com/office/drawing/2014/main" val="243431408"/>
                    </a:ext>
                  </a:extLst>
                </a:gridCol>
                <a:gridCol w="903409">
                  <a:extLst>
                    <a:ext uri="{9D8B030D-6E8A-4147-A177-3AD203B41FA5}">
                      <a16:colId xmlns:a16="http://schemas.microsoft.com/office/drawing/2014/main" val="2067633451"/>
                    </a:ext>
                  </a:extLst>
                </a:gridCol>
                <a:gridCol w="903409">
                  <a:extLst>
                    <a:ext uri="{9D8B030D-6E8A-4147-A177-3AD203B41FA5}">
                      <a16:colId xmlns:a16="http://schemas.microsoft.com/office/drawing/2014/main" val="1530569816"/>
                    </a:ext>
                  </a:extLst>
                </a:gridCol>
              </a:tblGrid>
              <a:tr h="370840">
                <a:tc>
                  <a:txBody>
                    <a:bodyPr/>
                    <a:lstStyle/>
                    <a:p>
                      <a:r>
                        <a:rPr lang="en-US" sz="900" dirty="0" smtClean="0"/>
                        <a:t>Black In Care</a:t>
                      </a:r>
                    </a:p>
                  </a:txBody>
                  <a:tcPr/>
                </a:tc>
                <a:tc>
                  <a:txBody>
                    <a:bodyPr/>
                    <a:lstStyle/>
                    <a:p>
                      <a:r>
                        <a:rPr lang="en-US" sz="900" dirty="0" smtClean="0"/>
                        <a:t>Black Retention</a:t>
                      </a:r>
                      <a:endParaRPr lang="en-US" sz="900" dirty="0"/>
                    </a:p>
                  </a:txBody>
                  <a:tcPr/>
                </a:tc>
                <a:tc>
                  <a:txBody>
                    <a:bodyPr/>
                    <a:lstStyle/>
                    <a:p>
                      <a:r>
                        <a:rPr lang="en-US" sz="900" dirty="0" smtClean="0"/>
                        <a:t>Black Virally Suppressed</a:t>
                      </a:r>
                    </a:p>
                    <a:p>
                      <a:endParaRPr lang="en-US" sz="900" dirty="0"/>
                    </a:p>
                  </a:txBody>
                  <a:tcPr/>
                </a:tc>
                <a:tc>
                  <a:txBody>
                    <a:bodyPr/>
                    <a:lstStyle/>
                    <a:p>
                      <a:r>
                        <a:rPr lang="en-US" sz="900" dirty="0" smtClean="0"/>
                        <a:t>Hispanic In care</a:t>
                      </a:r>
                      <a:endParaRPr lang="en-US" sz="900" dirty="0"/>
                    </a:p>
                  </a:txBody>
                  <a:tcPr/>
                </a:tc>
                <a:tc>
                  <a:txBody>
                    <a:bodyPr/>
                    <a:lstStyle/>
                    <a:p>
                      <a:r>
                        <a:rPr lang="en-US" sz="900" dirty="0" smtClean="0"/>
                        <a:t>Hispanic Retention</a:t>
                      </a:r>
                      <a:r>
                        <a:rPr lang="en-US" sz="900" baseline="0" dirty="0" smtClean="0"/>
                        <a:t> in Care</a:t>
                      </a:r>
                      <a:endParaRPr lang="en-US" sz="900" dirty="0"/>
                    </a:p>
                  </a:txBody>
                  <a:tcPr/>
                </a:tc>
                <a:tc>
                  <a:txBody>
                    <a:bodyPr/>
                    <a:lstStyle/>
                    <a:p>
                      <a:r>
                        <a:rPr lang="en-US" sz="900" dirty="0" smtClean="0"/>
                        <a:t>Hispanic Virally Suppressed</a:t>
                      </a:r>
                      <a:endParaRPr lang="en-US" sz="900" dirty="0"/>
                    </a:p>
                  </a:txBody>
                  <a:tcPr/>
                </a:tc>
                <a:tc>
                  <a:txBody>
                    <a:bodyPr/>
                    <a:lstStyle/>
                    <a:p>
                      <a:r>
                        <a:rPr lang="en-US" sz="900" dirty="0" smtClean="0"/>
                        <a:t>White In Care</a:t>
                      </a:r>
                      <a:endParaRPr lang="en-US" sz="900" dirty="0"/>
                    </a:p>
                  </a:txBody>
                  <a:tcPr/>
                </a:tc>
                <a:tc>
                  <a:txBody>
                    <a:bodyPr/>
                    <a:lstStyle/>
                    <a:p>
                      <a:r>
                        <a:rPr lang="en-US" sz="900" dirty="0" smtClean="0"/>
                        <a:t>White Retention in Care</a:t>
                      </a:r>
                      <a:endParaRPr lang="en-US" sz="900" dirty="0"/>
                    </a:p>
                  </a:txBody>
                  <a:tcPr/>
                </a:tc>
                <a:tc>
                  <a:txBody>
                    <a:bodyPr/>
                    <a:lstStyle/>
                    <a:p>
                      <a:r>
                        <a:rPr lang="en-US" sz="900" dirty="0" smtClean="0"/>
                        <a:t>White Virally Suppressed</a:t>
                      </a:r>
                      <a:endParaRPr lang="en-US" sz="900" dirty="0"/>
                    </a:p>
                  </a:txBody>
                  <a:tcPr/>
                </a:tc>
                <a:tc>
                  <a:txBody>
                    <a:bodyPr/>
                    <a:lstStyle/>
                    <a:p>
                      <a:r>
                        <a:rPr lang="en-US" sz="900" dirty="0" smtClean="0"/>
                        <a:t>Other In Care</a:t>
                      </a:r>
                      <a:endParaRPr lang="en-US" sz="900" dirty="0"/>
                    </a:p>
                  </a:txBody>
                  <a:tcPr/>
                </a:tc>
                <a:tc>
                  <a:txBody>
                    <a:bodyPr/>
                    <a:lstStyle/>
                    <a:p>
                      <a:r>
                        <a:rPr lang="en-US" sz="900" dirty="0" smtClean="0"/>
                        <a:t>Other Retention in Care</a:t>
                      </a:r>
                      <a:endParaRPr lang="en-US" sz="900" dirty="0"/>
                    </a:p>
                  </a:txBody>
                  <a:tcPr/>
                </a:tc>
                <a:tc>
                  <a:txBody>
                    <a:bodyPr/>
                    <a:lstStyle/>
                    <a:p>
                      <a:r>
                        <a:rPr lang="en-US" sz="900" dirty="0" smtClean="0"/>
                        <a:t>Other Virally Suppressed</a:t>
                      </a:r>
                      <a:endParaRPr lang="en-US" sz="900" dirty="0"/>
                    </a:p>
                  </a:txBody>
                  <a:tcPr/>
                </a:tc>
                <a:extLst>
                  <a:ext uri="{0D108BD9-81ED-4DB2-BD59-A6C34878D82A}">
                    <a16:rowId xmlns:a16="http://schemas.microsoft.com/office/drawing/2014/main" val="2464047565"/>
                  </a:ext>
                </a:extLst>
              </a:tr>
              <a:tr h="370840">
                <a:tc>
                  <a:txBody>
                    <a:bodyPr/>
                    <a:lstStyle/>
                    <a:p>
                      <a:r>
                        <a:rPr lang="en-US" sz="900" dirty="0" smtClean="0"/>
                        <a:t>83%</a:t>
                      </a:r>
                      <a:endParaRPr lang="en-US" sz="900" dirty="0"/>
                    </a:p>
                  </a:txBody>
                  <a:tcPr/>
                </a:tc>
                <a:tc>
                  <a:txBody>
                    <a:bodyPr/>
                    <a:lstStyle/>
                    <a:p>
                      <a:r>
                        <a:rPr lang="en-US" sz="900" dirty="0" smtClean="0"/>
                        <a:t>67%</a:t>
                      </a:r>
                      <a:endParaRPr lang="en-US" sz="900" dirty="0"/>
                    </a:p>
                  </a:txBody>
                  <a:tcPr/>
                </a:tc>
                <a:tc>
                  <a:txBody>
                    <a:bodyPr/>
                    <a:lstStyle/>
                    <a:p>
                      <a:r>
                        <a:rPr lang="en-US" sz="900" dirty="0" smtClean="0"/>
                        <a:t>82%</a:t>
                      </a:r>
                      <a:endParaRPr lang="en-US" sz="900" dirty="0"/>
                    </a:p>
                  </a:txBody>
                  <a:tcPr/>
                </a:tc>
                <a:tc>
                  <a:txBody>
                    <a:bodyPr/>
                    <a:lstStyle/>
                    <a:p>
                      <a:r>
                        <a:rPr lang="en-US" sz="900" dirty="0" smtClean="0"/>
                        <a:t>86%</a:t>
                      </a:r>
                      <a:endParaRPr lang="en-US" sz="900" dirty="0"/>
                    </a:p>
                  </a:txBody>
                  <a:tcPr/>
                </a:tc>
                <a:tc>
                  <a:txBody>
                    <a:bodyPr/>
                    <a:lstStyle/>
                    <a:p>
                      <a:r>
                        <a:rPr lang="en-US" sz="900" dirty="0" smtClean="0"/>
                        <a:t>72%</a:t>
                      </a:r>
                      <a:endParaRPr lang="en-US" sz="900" dirty="0"/>
                    </a:p>
                  </a:txBody>
                  <a:tcPr/>
                </a:tc>
                <a:tc>
                  <a:txBody>
                    <a:bodyPr/>
                    <a:lstStyle/>
                    <a:p>
                      <a:r>
                        <a:rPr lang="en-US" sz="900" dirty="0" smtClean="0"/>
                        <a:t>90%</a:t>
                      </a:r>
                      <a:endParaRPr lang="en-US" sz="900" dirty="0"/>
                    </a:p>
                  </a:txBody>
                  <a:tcPr/>
                </a:tc>
                <a:tc>
                  <a:txBody>
                    <a:bodyPr/>
                    <a:lstStyle/>
                    <a:p>
                      <a:r>
                        <a:rPr lang="en-US" sz="900" dirty="0" smtClean="0"/>
                        <a:t>77%</a:t>
                      </a:r>
                      <a:endParaRPr lang="en-US" sz="900" dirty="0"/>
                    </a:p>
                  </a:txBody>
                  <a:tcPr/>
                </a:tc>
                <a:tc>
                  <a:txBody>
                    <a:bodyPr/>
                    <a:lstStyle/>
                    <a:p>
                      <a:r>
                        <a:rPr lang="en-US" sz="900" dirty="0" smtClean="0"/>
                        <a:t>57%</a:t>
                      </a:r>
                      <a:endParaRPr lang="en-US" sz="900" dirty="0"/>
                    </a:p>
                  </a:txBody>
                  <a:tcPr/>
                </a:tc>
                <a:tc>
                  <a:txBody>
                    <a:bodyPr/>
                    <a:lstStyle/>
                    <a:p>
                      <a:r>
                        <a:rPr lang="en-US" sz="900" dirty="0" smtClean="0"/>
                        <a:t>87%</a:t>
                      </a:r>
                      <a:endParaRPr lang="en-US" sz="900" dirty="0"/>
                    </a:p>
                  </a:txBody>
                  <a:tcPr/>
                </a:tc>
                <a:tc>
                  <a:txBody>
                    <a:bodyPr/>
                    <a:lstStyle/>
                    <a:p>
                      <a:r>
                        <a:rPr lang="en-US" sz="900" dirty="0" smtClean="0"/>
                        <a:t>77%</a:t>
                      </a:r>
                      <a:endParaRPr lang="en-US" sz="900" dirty="0"/>
                    </a:p>
                  </a:txBody>
                  <a:tcPr/>
                </a:tc>
                <a:tc>
                  <a:txBody>
                    <a:bodyPr/>
                    <a:lstStyle/>
                    <a:p>
                      <a:r>
                        <a:rPr lang="en-US" sz="900" dirty="0" smtClean="0"/>
                        <a:t>68%</a:t>
                      </a:r>
                      <a:endParaRPr lang="en-US" sz="900" dirty="0"/>
                    </a:p>
                  </a:txBody>
                  <a:tcPr/>
                </a:tc>
                <a:tc>
                  <a:txBody>
                    <a:bodyPr/>
                    <a:lstStyle/>
                    <a:p>
                      <a:r>
                        <a:rPr lang="en-US" sz="900" dirty="0" smtClean="0"/>
                        <a:t>79%</a:t>
                      </a:r>
                      <a:endParaRPr lang="en-US" sz="900" dirty="0"/>
                    </a:p>
                  </a:txBody>
                  <a:tcPr/>
                </a:tc>
                <a:extLst>
                  <a:ext uri="{0D108BD9-81ED-4DB2-BD59-A6C34878D82A}">
                    <a16:rowId xmlns:a16="http://schemas.microsoft.com/office/drawing/2014/main" val="2681731589"/>
                  </a:ext>
                </a:extLst>
              </a:tr>
            </a:tbl>
          </a:graphicData>
        </a:graphic>
      </p:graphicFrame>
      <p:pic>
        <p:nvPicPr>
          <p:cNvPr id="3" name="Picture 2"/>
          <p:cNvPicPr>
            <a:picLocks noChangeAspect="1"/>
          </p:cNvPicPr>
          <p:nvPr/>
        </p:nvPicPr>
        <p:blipFill>
          <a:blip r:embed="rId2"/>
          <a:stretch>
            <a:fillRect/>
          </a:stretch>
        </p:blipFill>
        <p:spPr>
          <a:xfrm>
            <a:off x="6237459" y="1115406"/>
            <a:ext cx="5574926" cy="3805016"/>
          </a:xfrm>
          <a:prstGeom prst="rect">
            <a:avLst/>
          </a:prstGeom>
        </p:spPr>
      </p:pic>
      <p:sp>
        <p:nvSpPr>
          <p:cNvPr id="10" name="Date Placeholder 9"/>
          <p:cNvSpPr>
            <a:spLocks noGrp="1"/>
          </p:cNvSpPr>
          <p:nvPr>
            <p:ph type="dt" sz="half" idx="10"/>
          </p:nvPr>
        </p:nvSpPr>
        <p:spPr/>
        <p:txBody>
          <a:bodyPr/>
          <a:lstStyle/>
          <a:p>
            <a:fld id="{4678DBD2-2B83-40C4-A37B-17BB5287B19C}" type="datetime1">
              <a:rPr lang="en-US" smtClean="0"/>
              <a:t>5/16/2024</a:t>
            </a:fld>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41087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9373" y="393660"/>
            <a:ext cx="7098203" cy="5840712"/>
          </a:xfrm>
          <a:prstGeom prst="rect">
            <a:avLst/>
          </a:prstGeom>
        </p:spPr>
      </p:pic>
      <p:sp>
        <p:nvSpPr>
          <p:cNvPr id="6" name="Date Placeholder 5"/>
          <p:cNvSpPr>
            <a:spLocks noGrp="1"/>
          </p:cNvSpPr>
          <p:nvPr>
            <p:ph type="dt" sz="half" idx="10"/>
          </p:nvPr>
        </p:nvSpPr>
        <p:spPr/>
        <p:txBody>
          <a:bodyPr/>
          <a:lstStyle/>
          <a:p>
            <a:fld id="{8EB1673E-9011-42CC-A3CB-F3DBA2D3483A}"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330552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382385"/>
            <a:ext cx="10422688" cy="1492132"/>
          </a:xfrm>
        </p:spPr>
        <p:txBody>
          <a:bodyPr>
            <a:normAutofit/>
          </a:bodyPr>
          <a:lstStyle/>
          <a:p>
            <a:r>
              <a:rPr lang="en-US" sz="3200" dirty="0" smtClean="0">
                <a:latin typeface="+mn-lt"/>
              </a:rPr>
              <a:t>Additional data sources</a:t>
            </a:r>
            <a:endParaRPr lang="en-US" sz="3200" b="1" dirty="0">
              <a:latin typeface="+mn-lt"/>
            </a:endParaRPr>
          </a:p>
        </p:txBody>
      </p:sp>
      <p:sp>
        <p:nvSpPr>
          <p:cNvPr id="2" name="Content Placeholder 1"/>
          <p:cNvSpPr>
            <a:spLocks noGrp="1"/>
          </p:cNvSpPr>
          <p:nvPr>
            <p:ph sz="half" idx="1"/>
          </p:nvPr>
        </p:nvSpPr>
        <p:spPr>
          <a:xfrm>
            <a:off x="1336127" y="1474075"/>
            <a:ext cx="8414845" cy="4640397"/>
          </a:xfrm>
        </p:spPr>
        <p:txBody>
          <a:bodyPr>
            <a:normAutofit/>
          </a:bodyPr>
          <a:lstStyle/>
          <a:p>
            <a:r>
              <a:rPr lang="en-US" dirty="0" smtClean="0"/>
              <a:t>Map data</a:t>
            </a:r>
          </a:p>
          <a:p>
            <a:pPr lvl="1"/>
            <a:r>
              <a:rPr lang="en-US" dirty="0" smtClean="0"/>
              <a:t>See which communities are impacted</a:t>
            </a:r>
          </a:p>
          <a:p>
            <a:pPr lvl="2"/>
            <a:r>
              <a:rPr lang="en-US" dirty="0" smtClean="0"/>
              <a:t>Focus on neighborhoods and communities</a:t>
            </a:r>
          </a:p>
          <a:p>
            <a:endParaRPr lang="en-US" dirty="0" smtClean="0"/>
          </a:p>
          <a:p>
            <a:r>
              <a:rPr lang="en-US" dirty="0" smtClean="0"/>
              <a:t>Studies and reports from other Ryan White interventions</a:t>
            </a:r>
          </a:p>
          <a:p>
            <a:pPr lvl="1"/>
            <a:r>
              <a:rPr lang="en-US" dirty="0" smtClean="0"/>
              <a:t>Interventions others have done to improve outcomes</a:t>
            </a:r>
          </a:p>
          <a:p>
            <a:pPr lvl="2"/>
            <a:r>
              <a:rPr lang="en-US" dirty="0" smtClean="0"/>
              <a:t>Can try it here and see if it works</a:t>
            </a:r>
          </a:p>
          <a:p>
            <a:pPr lvl="2"/>
            <a:endParaRPr lang="en-US" dirty="0"/>
          </a:p>
          <a:p>
            <a:r>
              <a:rPr lang="en-US" dirty="0"/>
              <a:t>Needs A</a:t>
            </a:r>
            <a:r>
              <a:rPr lang="en-US" dirty="0" smtClean="0"/>
              <a:t>ssessment</a:t>
            </a:r>
          </a:p>
          <a:p>
            <a:r>
              <a:rPr lang="en-US" dirty="0" smtClean="0"/>
              <a:t>Statewide </a:t>
            </a:r>
            <a:r>
              <a:rPr lang="en-US" dirty="0"/>
              <a:t>Coordinated Statement of Need/Unmet </a:t>
            </a:r>
            <a:r>
              <a:rPr lang="en-US" dirty="0" smtClean="0"/>
              <a:t>Need</a:t>
            </a:r>
          </a:p>
          <a:p>
            <a:r>
              <a:rPr lang="en-US" dirty="0" smtClean="0"/>
              <a:t>HAB Metrics, RSR Report</a:t>
            </a:r>
          </a:p>
          <a:p>
            <a:endParaRPr lang="en-US" dirty="0" smtClean="0"/>
          </a:p>
          <a:p>
            <a:endParaRPr lang="en-US" dirty="0" smtClean="0"/>
          </a:p>
          <a:p>
            <a:endParaRPr lang="en-US" dirty="0"/>
          </a:p>
          <a:p>
            <a:endParaRPr lang="en-US" dirty="0"/>
          </a:p>
        </p:txBody>
      </p:sp>
      <p:sp>
        <p:nvSpPr>
          <p:cNvPr id="7" name="Date Placeholder 6"/>
          <p:cNvSpPr>
            <a:spLocks noGrp="1"/>
          </p:cNvSpPr>
          <p:nvPr>
            <p:ph type="dt" sz="half" idx="10"/>
          </p:nvPr>
        </p:nvSpPr>
        <p:spPr/>
        <p:txBody>
          <a:bodyPr/>
          <a:lstStyle/>
          <a:p>
            <a:fld id="{3AF1946D-309D-4712-B4D0-61AA0E31FE7B}"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24170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Ryan White HIV/AIDS Treatment Modernization </a:t>
            </a:r>
            <a:r>
              <a:rPr lang="en-US" altLang="en-US" dirty="0" smtClean="0"/>
              <a:t>Act- Just an example</a:t>
            </a:r>
            <a:endParaRPr lang="en-US" dirty="0"/>
          </a:p>
        </p:txBody>
      </p:sp>
      <p:sp>
        <p:nvSpPr>
          <p:cNvPr id="3" name="Content Placeholder 2"/>
          <p:cNvSpPr>
            <a:spLocks noGrp="1"/>
          </p:cNvSpPr>
          <p:nvPr>
            <p:ph idx="1"/>
          </p:nvPr>
        </p:nvSpPr>
        <p:spPr>
          <a:xfrm>
            <a:off x="4596938" y="2160589"/>
            <a:ext cx="4677064" cy="3880773"/>
          </a:xfrm>
        </p:spPr>
        <p:txBody>
          <a:bodyPr>
            <a:normAutofit/>
          </a:bodyPr>
          <a:lstStyle/>
          <a:p>
            <a:r>
              <a:rPr lang="en-US" dirty="0"/>
              <a:t>GY Total Award: $ 7,500,000</a:t>
            </a:r>
          </a:p>
          <a:p>
            <a:endParaRPr lang="en-US" dirty="0"/>
          </a:p>
          <a:p>
            <a:r>
              <a:rPr lang="en-US" dirty="0"/>
              <a:t>Admin  (10%) = $750,000</a:t>
            </a:r>
          </a:p>
          <a:p>
            <a:r>
              <a:rPr lang="en-US" dirty="0"/>
              <a:t>Care Council Support and Grantee Staff</a:t>
            </a:r>
          </a:p>
          <a:p>
            <a:endParaRPr lang="en-US" dirty="0"/>
          </a:p>
          <a:p>
            <a:r>
              <a:rPr lang="en-US" dirty="0"/>
              <a:t>CQM (5%) = 375,000</a:t>
            </a:r>
          </a:p>
          <a:p>
            <a:endParaRPr lang="en-US" dirty="0"/>
          </a:p>
          <a:p>
            <a:r>
              <a:rPr lang="en-US" dirty="0"/>
              <a:t>Provider Contracts = $ 6,375,000</a:t>
            </a:r>
          </a:p>
          <a:p>
            <a:endParaRPr lang="en-US" dirty="0"/>
          </a:p>
        </p:txBody>
      </p:sp>
      <p:graphicFrame>
        <p:nvGraphicFramePr>
          <p:cNvPr id="8" name="Chart 4"/>
          <p:cNvGraphicFramePr>
            <a:graphicFrameLocks/>
          </p:cNvGraphicFramePr>
          <p:nvPr>
            <p:extLst/>
          </p:nvPr>
        </p:nvGraphicFramePr>
        <p:xfrm>
          <a:off x="245225" y="2675660"/>
          <a:ext cx="4267200" cy="3505200"/>
        </p:xfrm>
        <a:graphic>
          <a:graphicData uri="http://schemas.openxmlformats.org/presentationml/2006/ole">
            <mc:AlternateContent xmlns:mc="http://schemas.openxmlformats.org/markup-compatibility/2006">
              <mc:Choice xmlns:v="urn:schemas-microsoft-com:vml" Requires="v">
                <p:oleObj spid="_x0000_s4124" name="Chart" r:id="rId3" imgW="3981323" imgH="3428880" progId="Excel.Chart.8">
                  <p:embed/>
                </p:oleObj>
              </mc:Choice>
              <mc:Fallback>
                <p:oleObj name="Chart" r:id="rId3" imgW="3981323" imgH="3428880" progId="Excel.Chart.8">
                  <p:embed/>
                  <p:pic>
                    <p:nvPicPr>
                      <p:cNvPr id="8"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25" y="2675660"/>
                        <a:ext cx="4267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Date Placeholder 6"/>
          <p:cNvSpPr>
            <a:spLocks noGrp="1"/>
          </p:cNvSpPr>
          <p:nvPr>
            <p:ph type="dt" sz="half" idx="10"/>
          </p:nvPr>
        </p:nvSpPr>
        <p:spPr/>
        <p:txBody>
          <a:bodyPr/>
          <a:lstStyle/>
          <a:p>
            <a:fld id="{147F69BA-72C2-4E95-AFCC-4510F54624F2}"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978283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SOURCES</a:t>
            </a:r>
            <a:endParaRPr lang="en-US" dirty="0"/>
          </a:p>
        </p:txBody>
      </p:sp>
      <p:sp>
        <p:nvSpPr>
          <p:cNvPr id="3" name="Content Placeholder 2"/>
          <p:cNvSpPr>
            <a:spLocks noGrp="1"/>
          </p:cNvSpPr>
          <p:nvPr>
            <p:ph idx="1"/>
          </p:nvPr>
        </p:nvSpPr>
        <p:spPr/>
        <p:txBody>
          <a:bodyPr/>
          <a:lstStyle/>
          <a:p>
            <a:r>
              <a:rPr lang="en-US" dirty="0" smtClean="0"/>
              <a:t>FORMULA</a:t>
            </a:r>
          </a:p>
          <a:p>
            <a:r>
              <a:rPr lang="en-US" dirty="0" smtClean="0"/>
              <a:t>MINORITY AIDS INITIATIVE</a:t>
            </a:r>
          </a:p>
          <a:p>
            <a:r>
              <a:rPr lang="en-US" dirty="0" smtClean="0"/>
              <a:t>SUPPLEMENTAL</a:t>
            </a:r>
          </a:p>
          <a:p>
            <a:pPr lvl="1"/>
            <a:r>
              <a:rPr lang="en-US" dirty="0" smtClean="0"/>
              <a:t>These funding sources are allocated on an annual basis.</a:t>
            </a:r>
          </a:p>
          <a:p>
            <a:pPr lvl="1"/>
            <a:r>
              <a:rPr lang="en-US" dirty="0" smtClean="0"/>
              <a:t>Received through HRSA – Health resources and Services Administration through a Notice of Award (NOA).</a:t>
            </a:r>
          </a:p>
          <a:p>
            <a:pPr lvl="1"/>
            <a:endParaRPr lang="en-US" dirty="0"/>
          </a:p>
          <a:p>
            <a:pPr lvl="1"/>
            <a:r>
              <a:rPr lang="en-US" dirty="0" smtClean="0"/>
              <a:t>CARRYOVER FUNDING – received  in September if leftover funding from previous year is approved.</a:t>
            </a:r>
          </a:p>
          <a:p>
            <a:pPr lvl="1"/>
            <a:endParaRPr lang="en-US" dirty="0"/>
          </a:p>
          <a:p>
            <a:pPr lvl="1"/>
            <a:endParaRPr lang="en-US" dirty="0"/>
          </a:p>
        </p:txBody>
      </p:sp>
      <p:sp>
        <p:nvSpPr>
          <p:cNvPr id="7" name="Date Placeholder 6"/>
          <p:cNvSpPr>
            <a:spLocks noGrp="1"/>
          </p:cNvSpPr>
          <p:nvPr>
            <p:ph type="dt" sz="half" idx="10"/>
          </p:nvPr>
        </p:nvSpPr>
        <p:spPr/>
        <p:txBody>
          <a:bodyPr/>
          <a:lstStyle/>
          <a:p>
            <a:fld id="{A8F1AC36-4DCD-4D50-84F4-489B93E16705}"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525446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Council Member Duties </a:t>
            </a:r>
            <a:endParaRPr lang="en-US" dirty="0"/>
          </a:p>
        </p:txBody>
      </p:sp>
      <p:sp>
        <p:nvSpPr>
          <p:cNvPr id="3" name="Content Placeholder 2"/>
          <p:cNvSpPr>
            <a:spLocks noGrp="1"/>
          </p:cNvSpPr>
          <p:nvPr>
            <p:ph idx="1"/>
          </p:nvPr>
        </p:nvSpPr>
        <p:spPr/>
        <p:txBody>
          <a:bodyPr/>
          <a:lstStyle/>
          <a:p>
            <a:r>
              <a:rPr lang="en-US" dirty="0" smtClean="0"/>
              <a:t>Care Council members have a special duty to allocate funding to Service Categories where need</a:t>
            </a:r>
            <a:r>
              <a:rPr lang="en-US" dirty="0"/>
              <a:t> </a:t>
            </a:r>
            <a:r>
              <a:rPr lang="en-US" dirty="0" smtClean="0"/>
              <a:t>is greatest.</a:t>
            </a:r>
          </a:p>
          <a:p>
            <a:r>
              <a:rPr lang="en-US" dirty="0" smtClean="0"/>
              <a:t>At Care Council meetings-monthly expenditure reports are presented to show status of expenditure for each service.</a:t>
            </a:r>
          </a:p>
          <a:p>
            <a:r>
              <a:rPr lang="en-US" dirty="0" smtClean="0"/>
              <a:t>Expenditures reports will show which services are being used the most, which services are not being spent, etc.</a:t>
            </a:r>
          </a:p>
          <a:p>
            <a:r>
              <a:rPr lang="en-US" dirty="0" smtClean="0"/>
              <a:t>At Mid-year the Priorities and Allocation Committee will re-allocate funding to Service Categories that have the most needs. </a:t>
            </a:r>
            <a:endParaRPr lang="en-US" dirty="0"/>
          </a:p>
        </p:txBody>
      </p:sp>
      <p:sp>
        <p:nvSpPr>
          <p:cNvPr id="7" name="Date Placeholder 6"/>
          <p:cNvSpPr>
            <a:spLocks noGrp="1"/>
          </p:cNvSpPr>
          <p:nvPr>
            <p:ph type="dt" sz="half" idx="10"/>
          </p:nvPr>
        </p:nvSpPr>
        <p:spPr/>
        <p:txBody>
          <a:bodyPr/>
          <a:lstStyle/>
          <a:p>
            <a:fld id="{292472FD-3CD1-4394-9976-3401B183ADE3}"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531520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EXPENDITURE DATA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defRPr/>
            </a:pPr>
            <a:r>
              <a:rPr lang="en-US" dirty="0">
                <a:solidFill>
                  <a:schemeClr val="tx1">
                    <a:lumMod val="85000"/>
                    <a:lumOff val="15000"/>
                  </a:schemeClr>
                </a:solidFill>
              </a:rPr>
              <a:t>Initial vs. Final Contract Amounts</a:t>
            </a:r>
          </a:p>
          <a:p>
            <a:pPr>
              <a:buFont typeface="Wingdings" panose="05000000000000000000" pitchFamily="2" charset="2"/>
              <a:buChar char="Ø"/>
              <a:defRPr/>
            </a:pPr>
            <a:r>
              <a:rPr lang="en-US" dirty="0">
                <a:solidFill>
                  <a:schemeClr val="tx1">
                    <a:lumMod val="85000"/>
                    <a:lumOff val="15000"/>
                  </a:schemeClr>
                </a:solidFill>
              </a:rPr>
              <a:t>Last Month of Complete Reimbursement Data</a:t>
            </a:r>
          </a:p>
          <a:p>
            <a:pPr>
              <a:buFont typeface="Wingdings" panose="05000000000000000000" pitchFamily="2" charset="2"/>
              <a:buChar char="Ø"/>
              <a:defRPr/>
            </a:pPr>
            <a:r>
              <a:rPr lang="en-US" dirty="0">
                <a:solidFill>
                  <a:schemeClr val="tx1">
                    <a:lumMod val="85000"/>
                    <a:lumOff val="15000"/>
                  </a:schemeClr>
                </a:solidFill>
              </a:rPr>
              <a:t>Expected vs. Actual Level of Expenditure</a:t>
            </a:r>
          </a:p>
          <a:p>
            <a:pPr>
              <a:buFont typeface="Wingdings" panose="05000000000000000000" pitchFamily="2" charset="2"/>
              <a:buChar char="Ø"/>
              <a:defRPr/>
            </a:pPr>
            <a:r>
              <a:rPr lang="en-US" dirty="0">
                <a:solidFill>
                  <a:schemeClr val="tx1">
                    <a:lumMod val="85000"/>
                    <a:lumOff val="15000"/>
                  </a:schemeClr>
                </a:solidFill>
              </a:rPr>
              <a:t>Risk for Unobligated Balances (Carryover)</a:t>
            </a:r>
          </a:p>
          <a:p>
            <a:pPr>
              <a:buFont typeface="Wingdings" panose="05000000000000000000" pitchFamily="2" charset="2"/>
              <a:buChar char="Ø"/>
              <a:defRPr/>
            </a:pPr>
            <a:r>
              <a:rPr lang="en-US" dirty="0">
                <a:solidFill>
                  <a:schemeClr val="tx1">
                    <a:lumMod val="85000"/>
                    <a:lumOff val="15000"/>
                  </a:schemeClr>
                </a:solidFill>
              </a:rPr>
              <a:t>Overspending in Select Service Categories</a:t>
            </a:r>
          </a:p>
          <a:p>
            <a:pPr>
              <a:buFont typeface="Wingdings" panose="05000000000000000000" pitchFamily="2" charset="2"/>
              <a:buChar char="Ø"/>
              <a:defRPr/>
            </a:pPr>
            <a:r>
              <a:rPr lang="en-US" dirty="0">
                <a:solidFill>
                  <a:schemeClr val="tx1">
                    <a:lumMod val="85000"/>
                    <a:lumOff val="15000"/>
                  </a:schemeClr>
                </a:solidFill>
              </a:rPr>
              <a:t>75/25 Funding Restrictions and Sweeps Options</a:t>
            </a:r>
          </a:p>
          <a:p>
            <a:pPr>
              <a:buFont typeface="Wingdings" panose="05000000000000000000" pitchFamily="2" charset="2"/>
              <a:buChar char="Ø"/>
              <a:defRPr/>
            </a:pPr>
            <a:r>
              <a:rPr lang="en-US" dirty="0">
                <a:solidFill>
                  <a:schemeClr val="tx1">
                    <a:lumMod val="85000"/>
                    <a:lumOff val="15000"/>
                  </a:schemeClr>
                </a:solidFill>
              </a:rPr>
              <a:t>Efficiency of Services</a:t>
            </a:r>
          </a:p>
          <a:p>
            <a:endParaRPr lang="en-US" dirty="0"/>
          </a:p>
        </p:txBody>
      </p:sp>
      <p:sp>
        <p:nvSpPr>
          <p:cNvPr id="7" name="Date Placeholder 6"/>
          <p:cNvSpPr>
            <a:spLocks noGrp="1"/>
          </p:cNvSpPr>
          <p:nvPr>
            <p:ph type="dt" sz="half" idx="10"/>
          </p:nvPr>
        </p:nvSpPr>
        <p:spPr/>
        <p:txBody>
          <a:bodyPr/>
          <a:lstStyle/>
          <a:p>
            <a:fld id="{645BBC1E-B373-4A45-B0C6-BDB0D929DB5C}"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4095831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ENTERPRISE (PE) DATABASE</a:t>
            </a:r>
            <a:endParaRPr lang="en-US" dirty="0"/>
          </a:p>
        </p:txBody>
      </p:sp>
      <p:sp>
        <p:nvSpPr>
          <p:cNvPr id="3" name="Content Placeholder 2"/>
          <p:cNvSpPr>
            <a:spLocks noGrp="1"/>
          </p:cNvSpPr>
          <p:nvPr>
            <p:ph idx="1"/>
          </p:nvPr>
        </p:nvSpPr>
        <p:spPr>
          <a:xfrm>
            <a:off x="677334" y="1753425"/>
            <a:ext cx="8596668" cy="3880773"/>
          </a:xfrm>
        </p:spPr>
        <p:txBody>
          <a:bodyPr/>
          <a:lstStyle/>
          <a:p>
            <a:endParaRPr lang="en-US" dirty="0" smtClean="0"/>
          </a:p>
          <a:p>
            <a:r>
              <a:rPr lang="en-US" dirty="0" smtClean="0"/>
              <a:t>PROVIDE pulls actual usage/services from client records for payments.</a:t>
            </a:r>
          </a:p>
          <a:p>
            <a:r>
              <a:rPr lang="en-US" dirty="0" smtClean="0"/>
              <a:t>Agencies submit their reimbursement requests for services provided through PE monthly. </a:t>
            </a:r>
          </a:p>
          <a:p>
            <a:r>
              <a:rPr lang="en-US" dirty="0" smtClean="0"/>
              <a:t>These requests are for services provided to clients for various core and support services. </a:t>
            </a:r>
          </a:p>
          <a:p>
            <a:r>
              <a:rPr lang="en-US" dirty="0" smtClean="0"/>
              <a:t>DOCUMENTATION IS REVIEWED FOR ACCURACY AND EITHER RETURNED FOR CORRECTIONS OR APPROVED.</a:t>
            </a:r>
            <a:endParaRPr lang="en-US" dirty="0"/>
          </a:p>
        </p:txBody>
      </p:sp>
      <p:pic>
        <p:nvPicPr>
          <p:cNvPr id="4" name="Picture 3" descr="&lt;strong&gt;Documentation&lt;/strong&gt; Maturity Model | There are six levels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824" y="4556461"/>
            <a:ext cx="2873898" cy="2155473"/>
          </a:xfrm>
          <a:prstGeom prst="rect">
            <a:avLst/>
          </a:prstGeom>
        </p:spPr>
      </p:pic>
      <p:pic>
        <p:nvPicPr>
          <p:cNvPr id="5" name="Picture 4" descr="File:Red Checkmark.sv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057" y="3693812"/>
            <a:ext cx="1957146" cy="2439909"/>
          </a:xfrm>
          <a:prstGeom prst="rect">
            <a:avLst/>
          </a:prstGeom>
        </p:spPr>
      </p:pic>
      <p:sp>
        <p:nvSpPr>
          <p:cNvPr id="9" name="Date Placeholder 8"/>
          <p:cNvSpPr>
            <a:spLocks noGrp="1"/>
          </p:cNvSpPr>
          <p:nvPr>
            <p:ph type="dt" sz="half" idx="10"/>
          </p:nvPr>
        </p:nvSpPr>
        <p:spPr/>
        <p:txBody>
          <a:bodyPr/>
          <a:lstStyle/>
          <a:p>
            <a:fld id="{517DAA0B-C0B5-4A9E-8BF5-76FB3D9ED92F}"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2613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Ryan White HIV/AIDS Treatment Modernization Act</a:t>
            </a:r>
            <a:endParaRPr lang="en-US" dirty="0"/>
          </a:p>
        </p:txBody>
      </p:sp>
      <p:sp>
        <p:nvSpPr>
          <p:cNvPr id="3" name="Content Placeholder 2"/>
          <p:cNvSpPr>
            <a:spLocks noGrp="1"/>
          </p:cNvSpPr>
          <p:nvPr>
            <p:ph idx="1"/>
          </p:nvPr>
        </p:nvSpPr>
        <p:spPr>
          <a:xfrm>
            <a:off x="1316992" y="2276670"/>
            <a:ext cx="10178322" cy="3593591"/>
          </a:xfrm>
        </p:spPr>
        <p:txBody>
          <a:bodyPr>
            <a:normAutofit/>
          </a:bodyPr>
          <a:lstStyle/>
          <a:p>
            <a:pPr>
              <a:buNone/>
            </a:pPr>
            <a:r>
              <a:rPr lang="en-US" dirty="0">
                <a:solidFill>
                  <a:schemeClr val="tx1"/>
                </a:solidFill>
              </a:rPr>
              <a:t>Purpose:</a:t>
            </a:r>
          </a:p>
          <a:p>
            <a:pPr>
              <a:buNone/>
            </a:pPr>
            <a:r>
              <a:rPr lang="en-US" dirty="0">
                <a:solidFill>
                  <a:schemeClr val="tx1"/>
                </a:solidFill>
              </a:rPr>
              <a:t>To improve the quality and availability of care for low-income, uninsured, and underinsured individuals and families affected by HIV</a:t>
            </a:r>
          </a:p>
          <a:p>
            <a:pPr>
              <a:buNone/>
            </a:pPr>
            <a:endParaRPr lang="en-US" dirty="0">
              <a:solidFill>
                <a:schemeClr val="tx1"/>
              </a:solidFill>
            </a:endParaRPr>
          </a:p>
          <a:p>
            <a:pPr>
              <a:buNone/>
            </a:pPr>
            <a:r>
              <a:rPr lang="en-US" dirty="0">
                <a:solidFill>
                  <a:schemeClr val="tx1"/>
                </a:solidFill>
              </a:rPr>
              <a:t>The purpose of the CARE Act:</a:t>
            </a:r>
          </a:p>
          <a:p>
            <a:pPr>
              <a:buNone/>
            </a:pPr>
            <a:r>
              <a:rPr lang="en-US" dirty="0">
                <a:solidFill>
                  <a:schemeClr val="tx1"/>
                </a:solidFill>
              </a:rPr>
              <a:t>“Address the unmet care and treatment needs of persons living with HIV/AIDS by funding primary health care and support services that enhance access to and retention in care.” (From House Report 109-695)</a:t>
            </a:r>
          </a:p>
          <a:p>
            <a:endParaRPr lang="en-US" dirty="0"/>
          </a:p>
        </p:txBody>
      </p:sp>
      <p:sp>
        <p:nvSpPr>
          <p:cNvPr id="7" name="Date Placeholder 6"/>
          <p:cNvSpPr>
            <a:spLocks noGrp="1"/>
          </p:cNvSpPr>
          <p:nvPr>
            <p:ph type="dt" sz="half" idx="10"/>
          </p:nvPr>
        </p:nvSpPr>
        <p:spPr/>
        <p:txBody>
          <a:bodyPr/>
          <a:lstStyle/>
          <a:p>
            <a:fld id="{3B8BDBBA-A84F-4155-A798-AD1D5C930878}"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387920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SAMIS DATABASE</a:t>
            </a:r>
            <a:endParaRPr lang="en-US" dirty="0"/>
          </a:p>
        </p:txBody>
      </p:sp>
      <p:sp>
        <p:nvSpPr>
          <p:cNvPr id="3" name="Content Placeholder 2"/>
          <p:cNvSpPr>
            <a:spLocks noGrp="1"/>
          </p:cNvSpPr>
          <p:nvPr>
            <p:ph idx="1"/>
          </p:nvPr>
        </p:nvSpPr>
        <p:spPr/>
        <p:txBody>
          <a:bodyPr/>
          <a:lstStyle/>
          <a:p>
            <a:r>
              <a:rPr lang="en-US" dirty="0" smtClean="0"/>
              <a:t>Reimbursements that are approved are submitted to the SAMIS database. </a:t>
            </a:r>
          </a:p>
          <a:p>
            <a:r>
              <a:rPr lang="en-US" dirty="0" smtClean="0"/>
              <a:t>SAMIS is the database that ties the financial package together. </a:t>
            </a:r>
          </a:p>
          <a:p>
            <a:r>
              <a:rPr lang="en-US" dirty="0" smtClean="0"/>
              <a:t>THE CHECK IS APPROVED AND SENT TO AGENCIES TO REIMBURSE THEM FOR THEIR WORK.</a:t>
            </a:r>
          </a:p>
          <a:p>
            <a:endParaRPr lang="en-US" dirty="0"/>
          </a:p>
        </p:txBody>
      </p:sp>
      <p:pic>
        <p:nvPicPr>
          <p:cNvPr id="4" name="Picture 3" descr="seizing opportunity to pose with &lt;strong&gt;big&lt;/strong&gt; fake &lt;strong&gt;check&lt;/strong&gt; | Flick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204" y="4193853"/>
            <a:ext cx="4541520" cy="2336396"/>
          </a:xfrm>
          <a:prstGeom prst="rect">
            <a:avLst/>
          </a:prstGeom>
        </p:spPr>
      </p:pic>
      <p:sp>
        <p:nvSpPr>
          <p:cNvPr id="8" name="Date Placeholder 7"/>
          <p:cNvSpPr>
            <a:spLocks noGrp="1"/>
          </p:cNvSpPr>
          <p:nvPr>
            <p:ph type="dt" sz="half" idx="10"/>
          </p:nvPr>
        </p:nvSpPr>
        <p:spPr/>
        <p:txBody>
          <a:bodyPr/>
          <a:lstStyle/>
          <a:p>
            <a:fld id="{97F16A7C-5D46-4A31-A867-91A9DADB495B}"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2973388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Council Committees</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063111916"/>
              </p:ext>
            </p:extLst>
          </p:nvPr>
        </p:nvGraphicFramePr>
        <p:xfrm>
          <a:off x="802432" y="1266243"/>
          <a:ext cx="11112477" cy="4429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23925" y="6124575"/>
            <a:ext cx="5534025" cy="646331"/>
          </a:xfrm>
          <a:prstGeom prst="rect">
            <a:avLst/>
          </a:prstGeom>
          <a:noFill/>
        </p:spPr>
        <p:txBody>
          <a:bodyPr wrap="square" rtlCol="0">
            <a:spAutoFit/>
          </a:bodyPr>
          <a:lstStyle/>
          <a:p>
            <a:r>
              <a:rPr lang="en-US" dirty="0" smtClean="0"/>
              <a:t>*Limited to full CARE Council Members</a:t>
            </a:r>
          </a:p>
          <a:p>
            <a:r>
              <a:rPr lang="en-US" dirty="0" smtClean="0"/>
              <a:t>**Limited to 15 members – Policy 21</a:t>
            </a:r>
            <a:endParaRPr lang="en-US" dirty="0"/>
          </a:p>
        </p:txBody>
      </p:sp>
      <p:sp>
        <p:nvSpPr>
          <p:cNvPr id="7" name="Date Placeholder 6"/>
          <p:cNvSpPr>
            <a:spLocks noGrp="1"/>
          </p:cNvSpPr>
          <p:nvPr>
            <p:ph type="dt" sz="half" idx="10"/>
          </p:nvPr>
        </p:nvSpPr>
        <p:spPr/>
        <p:txBody>
          <a:bodyPr/>
          <a:lstStyle/>
          <a:p>
            <a:fld id="{BE3125C2-92F7-4589-BA31-4D49B7D0DBFB}"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2599292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6559" y="475861"/>
            <a:ext cx="6858882" cy="6928709"/>
          </a:xfrm>
          <a:prstGeom prst="rect">
            <a:avLst/>
          </a:prstGeom>
        </p:spPr>
      </p:pic>
      <p:sp>
        <p:nvSpPr>
          <p:cNvPr id="6" name="Date Placeholder 5"/>
          <p:cNvSpPr>
            <a:spLocks noGrp="1"/>
          </p:cNvSpPr>
          <p:nvPr>
            <p:ph type="dt" sz="half" idx="10"/>
          </p:nvPr>
        </p:nvSpPr>
        <p:spPr/>
        <p:txBody>
          <a:bodyPr/>
          <a:lstStyle/>
          <a:p>
            <a:fld id="{E59FD78F-1B3C-4091-895D-27008DD9A319}"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23044634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6559" y="354563"/>
            <a:ext cx="6858882" cy="6912813"/>
          </a:xfrm>
          <a:prstGeom prst="rect">
            <a:avLst/>
          </a:prstGeom>
        </p:spPr>
      </p:pic>
      <p:sp>
        <p:nvSpPr>
          <p:cNvPr id="6" name="Date Placeholder 5"/>
          <p:cNvSpPr>
            <a:spLocks noGrp="1"/>
          </p:cNvSpPr>
          <p:nvPr>
            <p:ph type="dt" sz="half" idx="10"/>
          </p:nvPr>
        </p:nvSpPr>
        <p:spPr/>
        <p:txBody>
          <a:bodyPr/>
          <a:lstStyle/>
          <a:p>
            <a:fld id="{85AE568A-1C01-4225-BC7B-DBFDC19839E7}"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4282408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0242"/>
          </a:xfrm>
        </p:spPr>
        <p:txBody>
          <a:bodyPr>
            <a:normAutofit fontScale="90000"/>
          </a:bodyPr>
          <a:lstStyle/>
          <a:p>
            <a:r>
              <a:rPr lang="en-US" dirty="0" smtClean="0"/>
              <a:t>Policies &amp; </a:t>
            </a:r>
            <a:r>
              <a:rPr lang="en-US" dirty="0"/>
              <a:t>Bylaws</a:t>
            </a:r>
            <a:br>
              <a:rPr lang="en-US" dirty="0"/>
            </a:br>
            <a:r>
              <a:rPr lang="en-US" dirty="0" smtClean="0"/>
              <a:t/>
            </a:r>
            <a:br>
              <a:rPr lang="en-US" dirty="0" smtClean="0"/>
            </a:br>
            <a:r>
              <a:rPr lang="en-US" dirty="0" smtClean="0"/>
              <a:t>https</a:t>
            </a:r>
            <a:r>
              <a:rPr lang="en-US" dirty="0"/>
              <a:t>://discover.pbcgov.org/carecouncil/Pages/default.aspx</a:t>
            </a:r>
            <a:br>
              <a:rPr lang="en-US" dirty="0"/>
            </a:br>
            <a:r>
              <a:rPr lang="en-US" dirty="0" smtClean="0"/>
              <a:t/>
            </a:r>
            <a:br>
              <a:rPr lang="en-US" dirty="0" smtClean="0"/>
            </a:br>
            <a:r>
              <a:rPr lang="en-US" dirty="0" smtClean="0"/>
              <a:t/>
            </a:r>
            <a:br>
              <a:rPr lang="en-US" dirty="0" smtClean="0"/>
            </a:b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422" y="2993367"/>
            <a:ext cx="5562600" cy="2493032"/>
          </a:xfrm>
        </p:spPr>
      </p:pic>
      <p:sp>
        <p:nvSpPr>
          <p:cNvPr id="7" name="Date Placeholder 6"/>
          <p:cNvSpPr>
            <a:spLocks noGrp="1"/>
          </p:cNvSpPr>
          <p:nvPr>
            <p:ph type="dt" sz="half" idx="10"/>
          </p:nvPr>
        </p:nvSpPr>
        <p:spPr/>
        <p:txBody>
          <a:bodyPr/>
          <a:lstStyle/>
          <a:p>
            <a:fld id="{C38D850D-14D1-4ECF-9A46-BCCA02DB4A1A}"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1336693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Please Ask Questions</a:t>
            </a:r>
            <a:br>
              <a:rPr lang="en-US" dirty="0" smtClean="0"/>
            </a:br>
            <a:r>
              <a:rPr lang="en-US" dirty="0"/>
              <a:t>?</a:t>
            </a:r>
          </a:p>
        </p:txBody>
      </p:sp>
      <p:pic>
        <p:nvPicPr>
          <p:cNvPr id="4" name="Content Placeholder 3"/>
          <p:cNvPicPr>
            <a:picLocks noGrp="1" noChangeAspect="1"/>
          </p:cNvPicPr>
          <p:nvPr>
            <p:ph idx="1"/>
          </p:nvPr>
        </p:nvPicPr>
        <p:blipFill>
          <a:blip r:embed="rId2"/>
          <a:stretch>
            <a:fillRect/>
          </a:stretch>
        </p:blipFill>
        <p:spPr>
          <a:xfrm>
            <a:off x="2550017" y="2768958"/>
            <a:ext cx="7173532" cy="3503054"/>
          </a:xfrm>
          <a:prstGeom prst="rect">
            <a:avLst/>
          </a:prstGeom>
        </p:spPr>
      </p:pic>
      <p:sp>
        <p:nvSpPr>
          <p:cNvPr id="7" name="Date Placeholder 6"/>
          <p:cNvSpPr>
            <a:spLocks noGrp="1"/>
          </p:cNvSpPr>
          <p:nvPr>
            <p:ph type="dt" sz="half" idx="10"/>
          </p:nvPr>
        </p:nvSpPr>
        <p:spPr/>
        <p:txBody>
          <a:bodyPr/>
          <a:lstStyle/>
          <a:p>
            <a:fld id="{B4132887-29A4-4FB4-90F4-83D55613DCC3}"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2424079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60631" y="537901"/>
            <a:ext cx="3876675" cy="1181100"/>
          </a:xfrm>
          <a:prstGeom prst="rect">
            <a:avLst/>
          </a:prstGeom>
        </p:spPr>
      </p:pic>
      <p:sp>
        <p:nvSpPr>
          <p:cNvPr id="2" name="Title 1"/>
          <p:cNvSpPr>
            <a:spLocks noGrp="1"/>
          </p:cNvSpPr>
          <p:nvPr>
            <p:ph type="title"/>
          </p:nvPr>
        </p:nvSpPr>
        <p:spPr>
          <a:xfrm>
            <a:off x="1251678" y="231820"/>
            <a:ext cx="10178322" cy="1642697"/>
          </a:xfrm>
        </p:spPr>
        <p:txBody>
          <a:bodyPr/>
          <a:lstStyle/>
          <a:p>
            <a:pPr algn="ct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latin typeface="Times New Roman" panose="02020603050405020304" pitchFamily="18" charset="0"/>
                <a:cs typeface="Times New Roman" panose="02020603050405020304" pitchFamily="18" charset="0"/>
              </a:rPr>
              <a:t>Neeta Mahani</a:t>
            </a:r>
          </a:p>
          <a:p>
            <a:r>
              <a:rPr lang="en-US" dirty="0" smtClean="0">
                <a:solidFill>
                  <a:schemeClr val="tx1"/>
                </a:solidFill>
                <a:latin typeface="Times New Roman" panose="02020603050405020304" pitchFamily="18" charset="0"/>
                <a:cs typeface="Times New Roman" panose="02020603050405020304" pitchFamily="18" charset="0"/>
              </a:rPr>
              <a:t>Ryan White CARE Council Coordinator</a:t>
            </a:r>
          </a:p>
          <a:p>
            <a:r>
              <a:rPr lang="en-US" dirty="0" smtClean="0">
                <a:solidFill>
                  <a:schemeClr val="tx1"/>
                </a:solidFill>
                <a:latin typeface="Times New Roman" panose="02020603050405020304" pitchFamily="18" charset="0"/>
                <a:cs typeface="Times New Roman" panose="02020603050405020304" pitchFamily="18" charset="0"/>
              </a:rPr>
              <a:t>810 </a:t>
            </a:r>
            <a:r>
              <a:rPr lang="en-US" dirty="0" err="1" smtClean="0">
                <a:solidFill>
                  <a:schemeClr val="tx1"/>
                </a:solidFill>
                <a:latin typeface="Times New Roman" panose="02020603050405020304" pitchFamily="18" charset="0"/>
                <a:cs typeface="Times New Roman" panose="02020603050405020304" pitchFamily="18" charset="0"/>
              </a:rPr>
              <a:t>Datura</a:t>
            </a:r>
            <a:r>
              <a:rPr lang="en-US" dirty="0" smtClean="0">
                <a:solidFill>
                  <a:schemeClr val="tx1"/>
                </a:solidFill>
                <a:latin typeface="Times New Roman" panose="02020603050405020304" pitchFamily="18" charset="0"/>
                <a:cs typeface="Times New Roman" panose="02020603050405020304" pitchFamily="18" charset="0"/>
              </a:rPr>
              <a:t> Street</a:t>
            </a:r>
          </a:p>
          <a:p>
            <a:r>
              <a:rPr lang="en-US" dirty="0" smtClean="0">
                <a:solidFill>
                  <a:schemeClr val="tx1"/>
                </a:solidFill>
                <a:latin typeface="Times New Roman" panose="02020603050405020304" pitchFamily="18" charset="0"/>
                <a:cs typeface="Times New Roman" panose="02020603050405020304" pitchFamily="18" charset="0"/>
              </a:rPr>
              <a:t>West Palm Beach, Florida – 33401</a:t>
            </a:r>
          </a:p>
          <a:p>
            <a:r>
              <a:rPr lang="en-US" dirty="0" smtClean="0">
                <a:solidFill>
                  <a:schemeClr val="tx1"/>
                </a:solidFill>
                <a:latin typeface="Times New Roman" panose="02020603050405020304" pitchFamily="18" charset="0"/>
                <a:cs typeface="Times New Roman" panose="02020603050405020304" pitchFamily="18" charset="0"/>
              </a:rPr>
              <a:t>Direct – (561) 355-4820</a:t>
            </a:r>
          </a:p>
          <a:p>
            <a:r>
              <a:rPr lang="en-US" dirty="0" smtClean="0">
                <a:solidFill>
                  <a:schemeClr val="tx1"/>
                </a:solidFill>
                <a:latin typeface="Times New Roman" panose="02020603050405020304" pitchFamily="18" charset="0"/>
                <a:cs typeface="Times New Roman" panose="02020603050405020304" pitchFamily="18" charset="0"/>
              </a:rPr>
              <a:t>Email – Nmahani@pbcgov.org</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949905" y="2849308"/>
            <a:ext cx="5314950" cy="2466975"/>
          </a:xfrm>
          <a:prstGeom prst="rect">
            <a:avLst/>
          </a:prstGeom>
        </p:spPr>
      </p:pic>
      <p:sp>
        <p:nvSpPr>
          <p:cNvPr id="9" name="Date Placeholder 8"/>
          <p:cNvSpPr>
            <a:spLocks noGrp="1"/>
          </p:cNvSpPr>
          <p:nvPr>
            <p:ph type="dt" sz="half" idx="10"/>
          </p:nvPr>
        </p:nvSpPr>
        <p:spPr/>
        <p:txBody>
          <a:bodyPr/>
          <a:lstStyle/>
          <a:p>
            <a:fld id="{D060EC60-31F8-499E-8275-93C08155B73D}"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38332136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912" y="0"/>
            <a:ext cx="5296175" cy="6858000"/>
          </a:xfrm>
          <a:prstGeom prst="rect">
            <a:avLst/>
          </a:prstGeom>
        </p:spPr>
      </p:pic>
      <p:sp>
        <p:nvSpPr>
          <p:cNvPr id="6" name="Date Placeholder 5"/>
          <p:cNvSpPr>
            <a:spLocks noGrp="1"/>
          </p:cNvSpPr>
          <p:nvPr>
            <p:ph type="dt" sz="half" idx="10"/>
          </p:nvPr>
        </p:nvSpPr>
        <p:spPr/>
        <p:txBody>
          <a:bodyPr/>
          <a:lstStyle/>
          <a:p>
            <a:fld id="{3D330062-4F40-4927-BE68-F2E72ABC41E2}"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24920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Ryan White?</a:t>
            </a:r>
            <a:endParaRPr lang="en-US" dirty="0"/>
          </a:p>
        </p:txBody>
      </p:sp>
      <p:sp>
        <p:nvSpPr>
          <p:cNvPr id="3" name="Content Placeholder 2"/>
          <p:cNvSpPr>
            <a:spLocks noGrp="1"/>
          </p:cNvSpPr>
          <p:nvPr>
            <p:ph sz="half" idx="1"/>
          </p:nvPr>
        </p:nvSpPr>
        <p:spPr/>
        <p:txBody>
          <a:bodyPr>
            <a:normAutofit/>
          </a:bodyPr>
          <a:lstStyle/>
          <a:p>
            <a:r>
              <a:rPr lang="en-US" dirty="0">
                <a:solidFill>
                  <a:schemeClr val="tx1"/>
                </a:solidFill>
                <a:latin typeface="Calibri" panose="020F0502020204030204" pitchFamily="34" charset="0"/>
              </a:rPr>
              <a:t>Ryan White was a teenager from Indiana. He was diagnosed with HIV/AIDS in the mid 1980’s after receiving a blood infusion as a Hemophiliac. He and his family experienced severe prejudice. He worked to educate the public on the disease. In honor of Ryan White, the C.A.R.E. Act (now the HIV/AIDS Treatment Modernization Act) was passed in 1990</a:t>
            </a:r>
            <a:r>
              <a:rPr lang="en-US" dirty="0">
                <a:latin typeface="Calibri" panose="020F0502020204030204" pitchFamily="34" charset="0"/>
              </a:rPr>
              <a:t>.</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68547" y="2686050"/>
            <a:ext cx="4121766" cy="2104004"/>
          </a:xfrm>
        </p:spPr>
      </p:pic>
      <p:sp>
        <p:nvSpPr>
          <p:cNvPr id="8" name="Date Placeholder 7"/>
          <p:cNvSpPr>
            <a:spLocks noGrp="1"/>
          </p:cNvSpPr>
          <p:nvPr>
            <p:ph type="dt" sz="half" idx="10"/>
          </p:nvPr>
        </p:nvSpPr>
        <p:spPr/>
        <p:txBody>
          <a:bodyPr/>
          <a:lstStyle/>
          <a:p>
            <a:fld id="{E7FBD1BC-05F4-4A42-99BC-BF7472BA152B}"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928607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the CARE Council?</a:t>
            </a:r>
            <a:endParaRPr lang="en-US" dirty="0"/>
          </a:p>
        </p:txBody>
      </p:sp>
      <p:sp>
        <p:nvSpPr>
          <p:cNvPr id="3" name="Content Placeholder 2"/>
          <p:cNvSpPr>
            <a:spLocks noGrp="1"/>
          </p:cNvSpPr>
          <p:nvPr>
            <p:ph idx="1"/>
          </p:nvPr>
        </p:nvSpPr>
        <p:spPr>
          <a:xfrm>
            <a:off x="1251678" y="2286001"/>
            <a:ext cx="10178322" cy="4210730"/>
          </a:xfrm>
        </p:spPr>
        <p:txBody>
          <a:bodyPr>
            <a:normAutofit/>
          </a:bodyPr>
          <a:lstStyle/>
          <a:p>
            <a:pPr marL="639763" indent="-639763"/>
            <a:r>
              <a:rPr lang="en-US" dirty="0">
                <a:solidFill>
                  <a:schemeClr val="tx1"/>
                </a:solidFill>
                <a:ea typeface="ＭＳ Ｐゴシック" pitchFamily="34" charset="-128"/>
              </a:rPr>
              <a:t>Created as a result of the Ryan </a:t>
            </a:r>
            <a:r>
              <a:rPr lang="en-US" dirty="0" smtClean="0">
                <a:solidFill>
                  <a:schemeClr val="tx1"/>
                </a:solidFill>
                <a:ea typeface="ＭＳ Ｐゴシック" pitchFamily="34" charset="-128"/>
              </a:rPr>
              <a:t>White Comprehensive AIDS Emergency </a:t>
            </a:r>
            <a:r>
              <a:rPr lang="en-US" dirty="0">
                <a:solidFill>
                  <a:schemeClr val="tx1"/>
                </a:solidFill>
                <a:ea typeface="ＭＳ Ｐゴシック" pitchFamily="34" charset="-128"/>
              </a:rPr>
              <a:t>A</a:t>
            </a:r>
            <a:r>
              <a:rPr lang="en-US" dirty="0" smtClean="0">
                <a:solidFill>
                  <a:schemeClr val="tx1"/>
                </a:solidFill>
                <a:ea typeface="ＭＳ Ｐゴシック" pitchFamily="34" charset="-128"/>
              </a:rPr>
              <a:t>ct (1990)</a:t>
            </a:r>
            <a:endParaRPr lang="en-US" dirty="0">
              <a:solidFill>
                <a:schemeClr val="tx1"/>
              </a:solidFill>
              <a:ea typeface="ＭＳ Ｐゴシック" pitchFamily="34" charset="-128"/>
            </a:endParaRPr>
          </a:p>
          <a:p>
            <a:pPr marL="1096963" lvl="1" indent="-639763"/>
            <a:r>
              <a:rPr lang="en-US" sz="2400" dirty="0">
                <a:solidFill>
                  <a:schemeClr val="tx1"/>
                </a:solidFill>
                <a:ea typeface="ＭＳ Ｐゴシック" pitchFamily="34" charset="-128"/>
              </a:rPr>
              <a:t>Ryan White HIV/AIDS Program</a:t>
            </a:r>
          </a:p>
          <a:p>
            <a:pPr marL="639763" indent="-639763"/>
            <a:r>
              <a:rPr lang="en-US" dirty="0">
                <a:solidFill>
                  <a:schemeClr val="tx1"/>
                </a:solidFill>
                <a:ea typeface="ＭＳ Ｐゴシック" pitchFamily="34" charset="-128"/>
              </a:rPr>
              <a:t>Requires EMAS to have a planning organization that will oversee the Priorities &amp; Allocations process for local RW funds</a:t>
            </a:r>
          </a:p>
          <a:p>
            <a:pPr marL="639763" indent="-639763"/>
            <a:r>
              <a:rPr lang="en-US" dirty="0">
                <a:solidFill>
                  <a:schemeClr val="tx1"/>
                </a:solidFill>
                <a:ea typeface="ＭＳ Ｐゴシック" pitchFamily="34" charset="-128"/>
              </a:rPr>
              <a:t>Appointed by the PBC Board of County Commissioners after being recommended by the CARE Council</a:t>
            </a:r>
          </a:p>
          <a:p>
            <a:pPr marL="1004888" lvl="1" indent="-639763"/>
            <a:r>
              <a:rPr lang="en-US" sz="2400" dirty="0">
                <a:solidFill>
                  <a:schemeClr val="tx1"/>
                </a:solidFill>
                <a:ea typeface="ＭＳ Ｐゴシック" pitchFamily="34" charset="-128"/>
              </a:rPr>
              <a:t>Interview and application process</a:t>
            </a:r>
          </a:p>
          <a:p>
            <a:pPr marL="1004888" lvl="1" indent="-639763"/>
            <a:r>
              <a:rPr lang="en-US" sz="2400" dirty="0" smtClean="0">
                <a:solidFill>
                  <a:schemeClr val="tx1"/>
                </a:solidFill>
                <a:ea typeface="ＭＳ Ｐゴシック" pitchFamily="34" charset="-128"/>
              </a:rPr>
              <a:t>Three, </a:t>
            </a:r>
            <a:r>
              <a:rPr lang="en-US" sz="2400" dirty="0">
                <a:solidFill>
                  <a:schemeClr val="tx1"/>
                </a:solidFill>
                <a:ea typeface="ＭＳ Ｐゴシック" pitchFamily="34" charset="-128"/>
              </a:rPr>
              <a:t>3-year renewable terms</a:t>
            </a:r>
          </a:p>
          <a:p>
            <a:endParaRPr lang="en-US" dirty="0"/>
          </a:p>
        </p:txBody>
      </p:sp>
      <p:pic>
        <p:nvPicPr>
          <p:cNvPr id="2" name="Picture 1"/>
          <p:cNvPicPr>
            <a:picLocks noChangeAspect="1"/>
          </p:cNvPicPr>
          <p:nvPr/>
        </p:nvPicPr>
        <p:blipFill>
          <a:blip r:embed="rId2"/>
          <a:stretch>
            <a:fillRect/>
          </a:stretch>
        </p:blipFill>
        <p:spPr>
          <a:xfrm>
            <a:off x="8621486" y="4786605"/>
            <a:ext cx="2808514" cy="1483566"/>
          </a:xfrm>
          <a:prstGeom prst="rect">
            <a:avLst/>
          </a:prstGeom>
        </p:spPr>
      </p:pic>
      <p:pic>
        <p:nvPicPr>
          <p:cNvPr id="4" name="Picture 3"/>
          <p:cNvPicPr>
            <a:picLocks noChangeAspect="1"/>
          </p:cNvPicPr>
          <p:nvPr/>
        </p:nvPicPr>
        <p:blipFill>
          <a:blip r:embed="rId3"/>
          <a:stretch>
            <a:fillRect/>
          </a:stretch>
        </p:blipFill>
        <p:spPr>
          <a:xfrm>
            <a:off x="7921690" y="1390260"/>
            <a:ext cx="1810139" cy="895741"/>
          </a:xfrm>
          <a:prstGeom prst="rect">
            <a:avLst/>
          </a:prstGeom>
        </p:spPr>
      </p:pic>
      <p:sp>
        <p:nvSpPr>
          <p:cNvPr id="9" name="Date Placeholder 8"/>
          <p:cNvSpPr>
            <a:spLocks noGrp="1"/>
          </p:cNvSpPr>
          <p:nvPr>
            <p:ph type="dt" sz="half" idx="10"/>
          </p:nvPr>
        </p:nvSpPr>
        <p:spPr/>
        <p:txBody>
          <a:bodyPr/>
          <a:lstStyle/>
          <a:p>
            <a:fld id="{27B77ACB-FC38-4088-B77E-7E40AA8E315B}"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40486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Who We Are…</a:t>
            </a:r>
            <a:endParaRPr lang="en-US" dirty="0"/>
          </a:p>
        </p:txBody>
      </p:sp>
      <p:sp>
        <p:nvSpPr>
          <p:cNvPr id="11" name="Content Placeholder 10"/>
          <p:cNvSpPr>
            <a:spLocks noGrp="1"/>
          </p:cNvSpPr>
          <p:nvPr>
            <p:ph sz="half" idx="2"/>
          </p:nvPr>
        </p:nvSpPr>
        <p:spPr>
          <a:xfrm>
            <a:off x="680320" y="1474237"/>
            <a:ext cx="9004855" cy="4470384"/>
          </a:xfrm>
        </p:spPr>
        <p:txBody>
          <a:bodyPr/>
          <a:lstStyle/>
          <a:p>
            <a:pPr algn="ct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Maximum of </a:t>
            </a:r>
            <a:r>
              <a:rPr lang="en-US" sz="140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27 </a:t>
            </a: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members</a:t>
            </a:r>
          </a:p>
          <a:p>
            <a:pPr algn="ct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Must reflect the epidemic in Palm Beach County</a:t>
            </a:r>
          </a:p>
          <a:p>
            <a:pPr algn="ct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At least 1/3 of the members must be PLWHA who receive Part A </a:t>
            </a:r>
            <a:r>
              <a:rPr lang="en-US" sz="140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services</a:t>
            </a:r>
          </a:p>
          <a:p>
            <a:pPr algn="ctr"/>
            <a:r>
              <a:rPr lang="en-US" sz="1400" dirty="0">
                <a:latin typeface="Times New Roman" panose="02020603050405020304" pitchFamily="18" charset="0"/>
                <a:cs typeface="Times New Roman" panose="02020603050405020304" pitchFamily="18" charset="0"/>
              </a:rPr>
              <a:t>A member may represent only one of the four  mandated membership categories </a:t>
            </a:r>
            <a:r>
              <a:rPr lang="en-US" sz="1400" dirty="0" smtClean="0">
                <a:latin typeface="Times New Roman" panose="02020603050405020304" pitchFamily="18" charset="0"/>
                <a:cs typeface="Times New Roman" panose="02020603050405020304" pitchFamily="18" charset="0"/>
              </a:rPr>
              <a:t>(Affected </a:t>
            </a:r>
            <a:r>
              <a:rPr lang="en-US" sz="1400" dirty="0">
                <a:latin typeface="Times New Roman" panose="02020603050405020304" pitchFamily="18" charset="0"/>
                <a:cs typeface="Times New Roman" panose="02020603050405020304" pitchFamily="18" charset="0"/>
              </a:rPr>
              <a:t>Community, Public Health &amp; Health Planner, Federal HIV Program recipient, Health &amp; Social </a:t>
            </a:r>
            <a:r>
              <a:rPr lang="en-US" sz="1400" dirty="0" smtClean="0">
                <a:latin typeface="Times New Roman" panose="02020603050405020304" pitchFamily="18" charset="0"/>
                <a:cs typeface="Times New Roman" panose="02020603050405020304" pitchFamily="18" charset="0"/>
              </a:rPr>
              <a:t>Provider)</a:t>
            </a:r>
            <a:endPar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fld id="{57BE0DF0-FCBC-4265-B1BA-680B91651D0E}" type="datetime1">
              <a:rPr lang="en-US" smtClean="0"/>
              <a:t>5/16/2024</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7</a:t>
            </a:fld>
            <a:endParaRPr lang="en-US" dirty="0"/>
          </a:p>
        </p:txBody>
      </p:sp>
      <p:sp>
        <p:nvSpPr>
          <p:cNvPr id="2" name="Content Placeholder 1"/>
          <p:cNvSpPr>
            <a:spLocks noGrp="1"/>
          </p:cNvSpPr>
          <p:nvPr>
            <p:ph sz="half" idx="1"/>
          </p:nvPr>
        </p:nvSpPr>
        <p:spPr>
          <a:xfrm>
            <a:off x="3004457" y="3433665"/>
            <a:ext cx="4200676" cy="1828800"/>
          </a:xfrm>
        </p:spPr>
        <p:txBody>
          <a:bodyPr/>
          <a:lstStyle/>
          <a:p>
            <a:endParaRPr lang="en-US" dirty="0"/>
          </a:p>
        </p:txBody>
      </p:sp>
      <p:pic>
        <p:nvPicPr>
          <p:cNvPr id="8" name="Picture 7">
            <a:extLst>
              <a:ext uri="{FF2B5EF4-FFF2-40B4-BE49-F238E27FC236}">
                <a16:creationId xmlns:a16="http://schemas.microsoft.com/office/drawing/2014/main" id="{5F2B57C9-B46C-4AFB-D54E-0A3136E1EEEA}"/>
              </a:ext>
            </a:extLst>
          </p:cNvPr>
          <p:cNvPicPr>
            <a:picLocks noChangeAspect="1"/>
          </p:cNvPicPr>
          <p:nvPr/>
        </p:nvPicPr>
        <p:blipFill>
          <a:blip r:embed="rId2"/>
          <a:stretch>
            <a:fillRect/>
          </a:stretch>
        </p:blipFill>
        <p:spPr>
          <a:xfrm>
            <a:off x="2633533" y="3020216"/>
            <a:ext cx="5098427" cy="2924405"/>
          </a:xfrm>
          <a:prstGeom prst="rect">
            <a:avLst/>
          </a:prstGeom>
        </p:spPr>
      </p:pic>
    </p:spTree>
    <p:extLst>
      <p:ext uri="{BB962C8B-B14F-4D97-AF65-F5344CB8AC3E}">
        <p14:creationId xmlns:p14="http://schemas.microsoft.com/office/powerpoint/2010/main" val="2394735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sz="half" idx="1"/>
          </p:nvPr>
        </p:nvSpPr>
        <p:spPr/>
        <p:txBody>
          <a:bodyPr>
            <a:normAutofit fontScale="92500" lnSpcReduction="20000"/>
          </a:bodyPr>
          <a:lstStyle/>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annually </a:t>
            </a:r>
            <a:r>
              <a:rPr lang="en-US" sz="2200" dirty="0">
                <a:solidFill>
                  <a:schemeClr val="tx1"/>
                </a:solidFill>
                <a:latin typeface="Times New Roman" panose="02020603050405020304" pitchFamily="18" charset="0"/>
                <a:cs typeface="Times New Roman" panose="02020603050405020304" pitchFamily="18" charset="0"/>
              </a:rPr>
              <a:t>update HIV/AIDS service needs in Palm Beach County by conducting a needs assessment</a:t>
            </a:r>
          </a:p>
          <a:p>
            <a:pPr marL="0" indent="0">
              <a:lnSpc>
                <a:spcPct val="80000"/>
              </a:lnSpc>
              <a:buClr>
                <a:srgbClr val="FF0000"/>
              </a:buClr>
              <a:buNone/>
              <a:defRPr/>
            </a:pPr>
            <a:endParaRPr lang="en-US" sz="2200"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t>
            </a:r>
            <a:r>
              <a:rPr lang="en-US" sz="2200" dirty="0">
                <a:solidFill>
                  <a:schemeClr val="tx1"/>
                </a:solidFill>
                <a:latin typeface="Times New Roman" panose="02020603050405020304" pitchFamily="18" charset="0"/>
                <a:cs typeface="Times New Roman" panose="02020603050405020304" pitchFamily="18" charset="0"/>
              </a:rPr>
              <a:t>develop and maintain Comprehensive HIV/AIDS Service Plan</a:t>
            </a:r>
          </a:p>
          <a:p>
            <a:pPr marL="457200" indent="-457200">
              <a:lnSpc>
                <a:spcPct val="80000"/>
              </a:lnSpc>
              <a:buClr>
                <a:schemeClr val="tx1"/>
              </a:buClr>
              <a:buFont typeface="+mj-lt"/>
              <a:buAutoNum type="arabicPeriod"/>
              <a:defRPr/>
            </a:pPr>
            <a:endParaRPr lang="en-US" sz="2200"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t>
            </a:r>
            <a:r>
              <a:rPr lang="en-US" sz="2200" dirty="0">
                <a:solidFill>
                  <a:schemeClr val="tx1"/>
                </a:solidFill>
                <a:latin typeface="Times New Roman" panose="02020603050405020304" pitchFamily="18" charset="0"/>
                <a:cs typeface="Times New Roman" panose="02020603050405020304" pitchFamily="18" charset="0"/>
              </a:rPr>
              <a:t>prioritize and allocate Ryan White Part A </a:t>
            </a:r>
            <a:r>
              <a:rPr lang="en-US" sz="2200" dirty="0" smtClean="0">
                <a:solidFill>
                  <a:schemeClr val="tx1"/>
                </a:solidFill>
                <a:latin typeface="Times New Roman" panose="02020603050405020304" pitchFamily="18" charset="0"/>
                <a:cs typeface="Times New Roman" panose="02020603050405020304" pitchFamily="18" charset="0"/>
              </a:rPr>
              <a:t>funds </a:t>
            </a:r>
            <a:r>
              <a:rPr lang="en-US" sz="2200" dirty="0">
                <a:solidFill>
                  <a:schemeClr val="tx1"/>
                </a:solidFill>
                <a:latin typeface="Times New Roman" panose="02020603050405020304" pitchFamily="18" charset="0"/>
                <a:cs typeface="Times New Roman" panose="02020603050405020304" pitchFamily="18" charset="0"/>
              </a:rPr>
              <a:t>within Palm Beach County</a:t>
            </a:r>
          </a:p>
          <a:p>
            <a:pPr marL="457200" indent="-457200">
              <a:lnSpc>
                <a:spcPct val="80000"/>
              </a:lnSpc>
              <a:buClr>
                <a:schemeClr val="tx1"/>
              </a:buClr>
              <a:buFont typeface="+mj-lt"/>
              <a:buAutoNum type="arabicPeriod"/>
              <a:defRPr/>
            </a:pPr>
            <a:endParaRPr lang="en-US" sz="2200"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t>
            </a:r>
            <a:r>
              <a:rPr lang="en-US" sz="2200" dirty="0">
                <a:solidFill>
                  <a:schemeClr val="tx1"/>
                </a:solidFill>
                <a:latin typeface="Times New Roman" panose="02020603050405020304" pitchFamily="18" charset="0"/>
                <a:cs typeface="Times New Roman" panose="02020603050405020304" pitchFamily="18" charset="0"/>
              </a:rPr>
              <a:t>assure community participation in needs assessment and priority setting</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4653" y="2838207"/>
            <a:ext cx="2736646" cy="1416552"/>
          </a:xfrm>
        </p:spPr>
      </p:pic>
      <p:sp>
        <p:nvSpPr>
          <p:cNvPr id="8" name="Date Placeholder 7"/>
          <p:cNvSpPr>
            <a:spLocks noGrp="1"/>
          </p:cNvSpPr>
          <p:nvPr>
            <p:ph type="dt" sz="half" idx="10"/>
          </p:nvPr>
        </p:nvSpPr>
        <p:spPr/>
        <p:txBody>
          <a:bodyPr/>
          <a:lstStyle/>
          <a:p>
            <a:fld id="{6858F73A-B214-4CB4-8474-A696CF82E464}"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316641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sz="half" idx="1"/>
          </p:nvPr>
        </p:nvSpPr>
        <p:spPr>
          <a:xfrm>
            <a:off x="788893" y="2336873"/>
            <a:ext cx="4698358" cy="3599316"/>
          </a:xfrm>
        </p:spPr>
        <p:txBody>
          <a:bodyPr>
            <a:normAutofit fontScale="92500" lnSpcReduction="10000"/>
          </a:bodyPr>
          <a:lstStyle/>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assess </a:t>
            </a:r>
            <a:r>
              <a:rPr lang="en-US" dirty="0">
                <a:solidFill>
                  <a:schemeClr val="tx1"/>
                </a:solidFill>
                <a:latin typeface="Times New Roman" panose="02020603050405020304" pitchFamily="18" charset="0"/>
                <a:cs typeface="Times New Roman" panose="02020603050405020304" pitchFamily="18" charset="0"/>
              </a:rPr>
              <a:t>the efficiency of administrative mechanisms in rapidly allocating funds to the areas of greatest need</a:t>
            </a:r>
          </a:p>
          <a:p>
            <a:pPr marL="457200" indent="-457200">
              <a:lnSpc>
                <a:spcPct val="80000"/>
              </a:lnSpc>
              <a:buClr>
                <a:schemeClr val="tx1"/>
              </a:buClr>
              <a:buFont typeface="+mj-lt"/>
              <a:buAutoNum type="arabicPeriod"/>
              <a:defRPr/>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t>
            </a:r>
            <a:r>
              <a:rPr lang="en-US" dirty="0">
                <a:solidFill>
                  <a:schemeClr val="tx1"/>
                </a:solidFill>
                <a:latin typeface="Times New Roman" panose="02020603050405020304" pitchFamily="18" charset="0"/>
                <a:cs typeface="Times New Roman" panose="02020603050405020304" pitchFamily="18" charset="0"/>
              </a:rPr>
              <a:t>work with community members and other planning bodies to ensure a coordinated system of care</a:t>
            </a:r>
          </a:p>
          <a:p>
            <a:pPr marL="457200" indent="-457200">
              <a:lnSpc>
                <a:spcPct val="80000"/>
              </a:lnSpc>
              <a:buClr>
                <a:schemeClr val="tx1"/>
              </a:buClr>
              <a:buFont typeface="+mj-lt"/>
              <a:buAutoNum type="arabicPeriod"/>
              <a:defRPr/>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t>
            </a:r>
            <a:r>
              <a:rPr lang="en-US" dirty="0">
                <a:solidFill>
                  <a:schemeClr val="tx1"/>
                </a:solidFill>
                <a:latin typeface="Times New Roman" panose="02020603050405020304" pitchFamily="18" charset="0"/>
                <a:cs typeface="Times New Roman" panose="02020603050405020304" pitchFamily="18" charset="0"/>
              </a:rPr>
              <a:t>maintain diversity and inclusion reflective of the epidemic in Palm Beach County in the Council membership</a:t>
            </a:r>
          </a:p>
          <a:p>
            <a:pPr marL="457200" indent="-457200">
              <a:lnSpc>
                <a:spcPct val="80000"/>
              </a:lnSpc>
              <a:buClr>
                <a:schemeClr val="tx1"/>
              </a:buClr>
              <a:buFont typeface="+mj-lt"/>
              <a:buAutoNum type="arabicPeriod"/>
              <a:defRPr/>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t>
            </a:r>
            <a:r>
              <a:rPr lang="en-US" dirty="0">
                <a:solidFill>
                  <a:schemeClr val="tx1"/>
                </a:solidFill>
                <a:latin typeface="Times New Roman" panose="02020603050405020304" pitchFamily="18" charset="0"/>
                <a:cs typeface="Times New Roman" panose="02020603050405020304" pitchFamily="18" charset="0"/>
              </a:rPr>
              <a:t>assure services to women, infants, children and youth with the HIV disease</a:t>
            </a:r>
          </a:p>
          <a:p>
            <a:pPr>
              <a:buClr>
                <a:schemeClr val="tx1"/>
              </a:buClr>
            </a:pPr>
            <a:endParaRPr lang="en-US" dirty="0"/>
          </a:p>
        </p:txBody>
      </p:sp>
      <p:pic>
        <p:nvPicPr>
          <p:cNvPr id="4098" name="Picture 2" descr="Image result for meet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31912" y="3194668"/>
            <a:ext cx="4767821" cy="1678273"/>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512C9552-38DB-440C-A18C-C98E66059D07}"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227764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6E096F77E7F741AC04C5F29E17756A" ma:contentTypeVersion="4" ma:contentTypeDescription="Create a new document." ma:contentTypeScope="" ma:versionID="d5b3821bfd6106166329df08fdbc891a">
  <xsd:schema xmlns:xsd="http://www.w3.org/2001/XMLSchema" xmlns:xs="http://www.w3.org/2001/XMLSchema" xmlns:p="http://schemas.microsoft.com/office/2006/metadata/properties" xmlns:ns2="2c0a287c-2cfe-48a6-8384-085034255611" targetNamespace="http://schemas.microsoft.com/office/2006/metadata/properties" ma:root="true" ma:fieldsID="6d2d3bf2256971b1db6aea72afff2e42" ns2:_="">
    <xsd:import namespace="2c0a287c-2cfe-48a6-8384-085034255611"/>
    <xsd:element name="properties">
      <xsd:complexType>
        <xsd:sequence>
          <xsd:element name="documentManagement">
            <xsd:complexType>
              <xsd:all>
                <xsd:element ref="ns2:Category"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a287c-2cfe-48a6-8384-085034255611" elementFormDefault="qualified">
    <xsd:import namespace="http://schemas.microsoft.com/office/2006/documentManagement/types"/>
    <xsd:import namespace="http://schemas.microsoft.com/office/infopath/2007/PartnerControls"/>
    <xsd:element name="Category" ma:index="8" nillable="true" ma:displayName="Category" ma:default="Other" ma:description="The PDF Category." ma:format="Dropdown" ma:internalName="Category">
      <xsd:simpleType>
        <xsd:restriction base="dms:Choice">
          <xsd:enumeration value="Newsletter"/>
          <xsd:enumeration value="Calendar"/>
          <xsd:enumeration value="Meeting Minutes"/>
          <xsd:enumeration value="Comprehensive Needs Assessment"/>
          <xsd:enumeration value="Comprehensive Plans"/>
          <xsd:enumeration value="Research Projects"/>
          <xsd:enumeration value="Quality Management"/>
          <xsd:enumeration value="The Redbook"/>
          <xsd:enumeration value="Member Services"/>
          <xsd:enumeration value="Provider Manual"/>
          <xsd:enumeration value="Local Pharmacy RFP"/>
          <xsd:enumeration value="Other"/>
        </xsd:restriction>
      </xsd:simpleType>
    </xsd:element>
    <xsd:element name="Year" ma:index="9" nillable="true" ma:displayName="Year" ma:description="The year of the newsletter or other document. (Not required.)"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2c0a287c-2cfe-48a6-8384-085034255611" xsi:nil="true"/>
    <Category xmlns="2c0a287c-2cfe-48a6-8384-085034255611">Other</Category>
  </documentManagement>
</p:properties>
</file>

<file path=customXml/itemProps1.xml><?xml version="1.0" encoding="utf-8"?>
<ds:datastoreItem xmlns:ds="http://schemas.openxmlformats.org/officeDocument/2006/customXml" ds:itemID="{7467F88A-8422-4618-A0A0-515CC02433BD}"/>
</file>

<file path=customXml/itemProps2.xml><?xml version="1.0" encoding="utf-8"?>
<ds:datastoreItem xmlns:ds="http://schemas.openxmlformats.org/officeDocument/2006/customXml" ds:itemID="{D73C5E0F-4F18-4000-9059-72CF2A284C8C}"/>
</file>

<file path=customXml/itemProps3.xml><?xml version="1.0" encoding="utf-8"?>
<ds:datastoreItem xmlns:ds="http://schemas.openxmlformats.org/officeDocument/2006/customXml" ds:itemID="{DC3D2A5C-F472-42EB-9B2C-3B5A11DB00BC}"/>
</file>

<file path=docProps/app.xml><?xml version="1.0" encoding="utf-8"?>
<Properties xmlns="http://schemas.openxmlformats.org/officeDocument/2006/extended-properties" xmlns:vt="http://schemas.openxmlformats.org/officeDocument/2006/docPropsVTypes">
  <Template>Facet</Template>
  <TotalTime>3918</TotalTime>
  <Words>2925</Words>
  <Application>Microsoft Office PowerPoint</Application>
  <PresentationFormat>Widescreen</PresentationFormat>
  <Paragraphs>464</Paragraphs>
  <Slides>47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8" baseType="lpstr">
      <vt:lpstr>MS PGothic</vt:lpstr>
      <vt:lpstr>Arial</vt:lpstr>
      <vt:lpstr>Calibri</vt:lpstr>
      <vt:lpstr>Comic Sans MS</vt:lpstr>
      <vt:lpstr>Times New Roman</vt:lpstr>
      <vt:lpstr>Trebuchet MS</vt:lpstr>
      <vt:lpstr>Wingdings</vt:lpstr>
      <vt:lpstr>Wingdings 3</vt:lpstr>
      <vt:lpstr>Facet</vt:lpstr>
      <vt:lpstr>Document</vt:lpstr>
      <vt:lpstr>Chart</vt:lpstr>
      <vt:lpstr>PBC HIV CARE Council New Member Orientation </vt:lpstr>
      <vt:lpstr>Mission of the CARE Council </vt:lpstr>
      <vt:lpstr>               Vision Of The Care Council</vt:lpstr>
      <vt:lpstr>Ryan White HIV/AIDS Treatment Modernization Act</vt:lpstr>
      <vt:lpstr>Who was Ryan White?</vt:lpstr>
      <vt:lpstr>What is the CARE Council?</vt:lpstr>
      <vt:lpstr>Who We Are…</vt:lpstr>
      <vt:lpstr>What We Do…</vt:lpstr>
      <vt:lpstr>What We Do</vt:lpstr>
      <vt:lpstr>Membership Process </vt:lpstr>
      <vt:lpstr>PowerPoint Presentation</vt:lpstr>
      <vt:lpstr>Membership Information</vt:lpstr>
      <vt:lpstr>Other CARE Council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Robert’s Rules of Order</vt:lpstr>
      <vt:lpstr>Order of Business </vt:lpstr>
      <vt:lpstr>DATA FOR DECISION-MAKING</vt:lpstr>
      <vt:lpstr>         TRAINING AND EDUCATION</vt:lpstr>
      <vt:lpstr>DECISION-MAKING</vt:lpstr>
      <vt:lpstr>Patient-centered</vt:lpstr>
      <vt:lpstr>Outcomes oriented</vt:lpstr>
      <vt:lpstr>Data driven</vt:lpstr>
      <vt:lpstr>Data Reporting Requirements to Florida HIV Surveillance</vt:lpstr>
      <vt:lpstr>QUANTITATIVE data available</vt:lpstr>
      <vt:lpstr>Data driven: Quantitative</vt:lpstr>
      <vt:lpstr>Understanding Numbers &amp; percentages</vt:lpstr>
      <vt:lpstr>PowerPoint Presentation</vt:lpstr>
      <vt:lpstr>Additional data sources</vt:lpstr>
      <vt:lpstr>Ryan White HIV/AIDS Treatment Modernization Act- Just an example</vt:lpstr>
      <vt:lpstr>FUNDING SOURCES</vt:lpstr>
      <vt:lpstr>Care Council Member Duties </vt:lpstr>
      <vt:lpstr>ANALYZING EXPENDITURE DATA</vt:lpstr>
      <vt:lpstr>PROVIDE ENTERPRISE (PE) DATABASE</vt:lpstr>
      <vt:lpstr>SAMIS DATABASE</vt:lpstr>
      <vt:lpstr>CARE Council Committees</vt:lpstr>
      <vt:lpstr>PowerPoint Presentation</vt:lpstr>
      <vt:lpstr>PowerPoint Presentation</vt:lpstr>
      <vt:lpstr>Policies &amp; Bylaws  https://discover.pbcgov.org/carecouncil/Pages/default.aspx    </vt:lpstr>
      <vt:lpstr>Please Ask Questions ?</vt:lpstr>
      <vt:lpstr>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Council New Member Orientation</dc:title>
  <dc:creator>Indira Case</dc:creator>
  <cp:lastModifiedBy>Neeta Mahani</cp:lastModifiedBy>
  <cp:revision>110</cp:revision>
  <cp:lastPrinted>2022-04-14T15:54:34Z</cp:lastPrinted>
  <dcterms:created xsi:type="dcterms:W3CDTF">2017-05-23T15:00:40Z</dcterms:created>
  <dcterms:modified xsi:type="dcterms:W3CDTF">2024-05-16T19:38:15Z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0x010100D56E096F77E7F741AC04C5F29E17756A</vt:lpwstr>
  </property>
  <property fmtid="{D5CDD505-2E9C-101B-9397-08002B2CF9AE}" pid="3" name="Order">
    <vt:r8>84600</vt:r8>
  </property>
  <property fmtid="{D5CDD505-2E9C-101B-9397-08002B2CF9AE}" pid="4" name="TemplateUrl">
    <vt:lpwstr/>
  </property>
  <property fmtid="{D5CDD505-2E9C-101B-9397-08002B2CF9AE}" pid="6" name="xd_Signature">
    <vt:bool>false</vt:bool>
  </property>
  <property fmtid="{D5CDD505-2E9C-101B-9397-08002B2CF9AE}" pid="8" name="xd_ProgID">
    <vt:lpwstr/>
  </property>
  <property fmtid="{D5CDD505-2E9C-101B-9397-08002B2CF9AE}" pid="9" name="SharedWithUsers">
    <vt:lpwstr/>
  </property>
  <property fmtid="{D5CDD505-2E9C-101B-9397-08002B2CF9AE}" pid="10" name="_SourceUrl">
    <vt:lpwstr/>
  </property>
  <property fmtid="{D5CDD505-2E9C-101B-9397-08002B2CF9AE}" pid="11" name="_SharedFileIndex">
    <vt:lpwstr/>
  </property>
</Properties>
</file>