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44.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8288000" cy="10287000"/>
  <p:notesSz cx="6858000" cy="9144000"/>
  <p:embeddedFontLst>
    <p:embeddedFont>
      <p:font typeface="Muli Regular" panose="020B0604020202020204" charset="0"/>
      <p:regular r:id="rId46"/>
    </p:embeddedFont>
    <p:embeddedFont>
      <p:font typeface="Muli Black" panose="020B0604020202020204" charset="0"/>
      <p:regular r:id="rId47"/>
    </p:embeddedFont>
    <p:embeddedFont>
      <p:font typeface="Muli Bold" panose="020B0604020202020204" charset="0"/>
      <p:regular r:id="rId48"/>
    </p:embeddedFont>
    <p:embeddedFont>
      <p:font typeface="Open Sans Extra Bold" panose="020B0604020202020204" charset="0"/>
      <p:regular r:id="rId49"/>
    </p:embeddedFont>
    <p:embeddedFont>
      <p:font typeface="Calibri" panose="020F0502020204030204" pitchFamily="34" charset="0"/>
      <p:regular r:id="rId50"/>
      <p:bold r:id="rId51"/>
      <p:italic r:id="rId52"/>
      <p:boldItalic r:id="rId53"/>
    </p:embeddedFont>
    <p:embeddedFont>
      <p:font typeface="Canva Sans" panose="020B0604020202020204" charset="0"/>
      <p:regular r:id="rId54"/>
    </p:embeddedFont>
    <p:embeddedFont>
      <p:font typeface="Canva Sans Bold" panose="020B0604020202020204" charset="0"/>
      <p:regular r:id="rId55"/>
    </p:embeddedFont>
    <p:embeddedFont>
      <p:font typeface="Muli Regular Bold" panose="020B0604020202020204"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8.fntdata"/><Relationship Id="rId58"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customXml" Target="../customXml/item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7.sv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ud.gov/sites/dfiles/CPD/documents/CoC/FY-2022-New-Project-Application-Navigational-Guide.PDF"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646990" y="4355803"/>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9144000" y="5843752"/>
            <a:ext cx="18554862" cy="9277431"/>
          </a:xfrm>
          <a:custGeom>
            <a:avLst/>
            <a:gdLst/>
            <a:ahLst/>
            <a:cxnLst/>
            <a:rect l="l" t="t" r="r" b="b"/>
            <a:pathLst>
              <a:path w="18554862" h="9277431">
                <a:moveTo>
                  <a:pt x="0" y="0"/>
                </a:moveTo>
                <a:lnTo>
                  <a:pt x="18554862" y="0"/>
                </a:lnTo>
                <a:lnTo>
                  <a:pt x="18554862" y="9277431"/>
                </a:lnTo>
                <a:lnTo>
                  <a:pt x="0" y="927743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0" y="0"/>
            <a:ext cx="3647691" cy="2356036"/>
          </a:xfrm>
          <a:custGeom>
            <a:avLst/>
            <a:gdLst/>
            <a:ahLst/>
            <a:cxnLst/>
            <a:rect l="l" t="t" r="r" b="b"/>
            <a:pathLst>
              <a:path w="3647691" h="2356036">
                <a:moveTo>
                  <a:pt x="0" y="0"/>
                </a:moveTo>
                <a:lnTo>
                  <a:pt x="3647691" y="0"/>
                </a:lnTo>
                <a:lnTo>
                  <a:pt x="3647691" y="2356036"/>
                </a:lnTo>
                <a:lnTo>
                  <a:pt x="0" y="2356036"/>
                </a:lnTo>
                <a:lnTo>
                  <a:pt x="0" y="0"/>
                </a:lnTo>
                <a:close/>
              </a:path>
            </a:pathLst>
          </a:custGeom>
          <a:blipFill>
            <a:blip r:embed="rId6"/>
            <a:stretch>
              <a:fillRect l="-1766" r="-1766"/>
            </a:stretch>
          </a:blipFill>
        </p:spPr>
      </p:sp>
      <p:sp>
        <p:nvSpPr>
          <p:cNvPr id="5" name="TextBox 5"/>
          <p:cNvSpPr txBox="1"/>
          <p:nvPr/>
        </p:nvSpPr>
        <p:spPr>
          <a:xfrm>
            <a:off x="4332651" y="215178"/>
            <a:ext cx="11944114" cy="6312431"/>
          </a:xfrm>
          <a:prstGeom prst="rect">
            <a:avLst/>
          </a:prstGeom>
        </p:spPr>
        <p:txBody>
          <a:bodyPr lIns="0" tIns="0" rIns="0" bIns="0" rtlCol="0" anchor="t">
            <a:spAutoFit/>
          </a:bodyPr>
          <a:lstStyle/>
          <a:p>
            <a:pPr>
              <a:lnSpc>
                <a:spcPts val="8258"/>
              </a:lnSpc>
            </a:pPr>
            <a:r>
              <a:rPr lang="en-US" sz="7507">
                <a:solidFill>
                  <a:srgbClr val="EFD1A9"/>
                </a:solidFill>
                <a:latin typeface="Muli Black"/>
              </a:rPr>
              <a:t>2023 HUD Continuum of Care (CoC) Homeless Local Renewal and New Projects Competition Notice of Funding Opportunity (NOFO)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3201536" y="1584358"/>
            <a:ext cx="12344400" cy="8229600"/>
          </a:xfrm>
          <a:custGeom>
            <a:avLst/>
            <a:gdLst/>
            <a:ahLst/>
            <a:cxnLst/>
            <a:rect l="l" t="t" r="r" b="b"/>
            <a:pathLst>
              <a:path w="12344400" h="8229600">
                <a:moveTo>
                  <a:pt x="0" y="0"/>
                </a:moveTo>
                <a:lnTo>
                  <a:pt x="12344400" y="0"/>
                </a:lnTo>
                <a:lnTo>
                  <a:pt x="12344400" y="8229600"/>
                </a:lnTo>
                <a:lnTo>
                  <a:pt x="0" y="8229600"/>
                </a:lnTo>
                <a:lnTo>
                  <a:pt x="0" y="0"/>
                </a:lnTo>
                <a:close/>
              </a:path>
            </a:pathLst>
          </a:custGeom>
          <a:blipFill>
            <a:blip r:embed="rId2"/>
            <a:stretch>
              <a:fillRect/>
            </a:stretch>
          </a:blipFill>
        </p:spPr>
      </p:sp>
      <p:sp>
        <p:nvSpPr>
          <p:cNvPr id="3" name="TextBox 3"/>
          <p:cNvSpPr txBox="1"/>
          <p:nvPr/>
        </p:nvSpPr>
        <p:spPr>
          <a:xfrm>
            <a:off x="628441" y="541137"/>
            <a:ext cx="16779776" cy="60388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Muli Regular Bold"/>
              </a:rPr>
              <a:t>CoC Non-Conflict Grant (NCG) Review Committee Meeting: September 8, 2023</a:t>
            </a:r>
          </a:p>
        </p:txBody>
      </p:sp>
      <p:sp>
        <p:nvSpPr>
          <p:cNvPr id="4" name="Freeform 4"/>
          <p:cNvSpPr/>
          <p:nvPr/>
        </p:nvSpPr>
        <p:spPr>
          <a:xfrm>
            <a:off x="173710" y="8080282"/>
            <a:ext cx="3647691" cy="2356036"/>
          </a:xfrm>
          <a:custGeom>
            <a:avLst/>
            <a:gdLst/>
            <a:ahLst/>
            <a:cxnLst/>
            <a:rect l="l" t="t" r="r" b="b"/>
            <a:pathLst>
              <a:path w="3647691" h="2356036">
                <a:moveTo>
                  <a:pt x="0" y="0"/>
                </a:moveTo>
                <a:lnTo>
                  <a:pt x="3647691" y="0"/>
                </a:lnTo>
                <a:lnTo>
                  <a:pt x="3647691" y="2356036"/>
                </a:lnTo>
                <a:lnTo>
                  <a:pt x="0" y="2356036"/>
                </a:lnTo>
                <a:lnTo>
                  <a:pt x="0" y="0"/>
                </a:lnTo>
                <a:close/>
              </a:path>
            </a:pathLst>
          </a:custGeom>
          <a:blipFill>
            <a:blip r:embed="rId3"/>
            <a:stretch>
              <a:fillRect l="-1766" r="-1766"/>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Freeform 5"/>
          <p:cNvSpPr/>
          <p:nvPr/>
        </p:nvSpPr>
        <p:spPr>
          <a:xfrm>
            <a:off x="4308779" y="2441902"/>
            <a:ext cx="11928136" cy="5934804"/>
          </a:xfrm>
          <a:custGeom>
            <a:avLst/>
            <a:gdLst/>
            <a:ahLst/>
            <a:cxnLst/>
            <a:rect l="l" t="t" r="r" b="b"/>
            <a:pathLst>
              <a:path w="11928136" h="5934804">
                <a:moveTo>
                  <a:pt x="0" y="0"/>
                </a:moveTo>
                <a:lnTo>
                  <a:pt x="11928136" y="0"/>
                </a:lnTo>
                <a:lnTo>
                  <a:pt x="11928136" y="5934804"/>
                </a:lnTo>
                <a:lnTo>
                  <a:pt x="0" y="5934804"/>
                </a:lnTo>
                <a:lnTo>
                  <a:pt x="0" y="0"/>
                </a:lnTo>
                <a:close/>
              </a:path>
            </a:pathLst>
          </a:custGeom>
          <a:blipFill>
            <a:blip r:embed="rId5"/>
            <a:stretch>
              <a:fillRect/>
            </a:stretch>
          </a:blipFill>
        </p:spPr>
      </p:sp>
      <p:sp>
        <p:nvSpPr>
          <p:cNvPr id="6" name="TextBox 6"/>
          <p:cNvSpPr txBox="1"/>
          <p:nvPr/>
        </p:nvSpPr>
        <p:spPr>
          <a:xfrm>
            <a:off x="1028700" y="695234"/>
            <a:ext cx="13703123" cy="866775"/>
          </a:xfrm>
          <a:prstGeom prst="rect">
            <a:avLst/>
          </a:prstGeom>
        </p:spPr>
        <p:txBody>
          <a:bodyPr lIns="0" tIns="0" rIns="0" bIns="0" rtlCol="0" anchor="t">
            <a:spAutoFit/>
          </a:bodyPr>
          <a:lstStyle/>
          <a:p>
            <a:pPr>
              <a:lnSpc>
                <a:spcPts val="6600"/>
              </a:lnSpc>
            </a:pPr>
            <a:r>
              <a:rPr lang="en-US" sz="6000">
                <a:solidFill>
                  <a:srgbClr val="EFD1A9"/>
                </a:solidFill>
                <a:latin typeface="Muli Black"/>
              </a:rPr>
              <a:t>Scope of Services</a:t>
            </a:r>
          </a:p>
        </p:txBody>
      </p:sp>
      <p:sp>
        <p:nvSpPr>
          <p:cNvPr id="7" name="TextBox 7"/>
          <p:cNvSpPr txBox="1"/>
          <p:nvPr/>
        </p:nvSpPr>
        <p:spPr>
          <a:xfrm>
            <a:off x="8896271" y="8927782"/>
            <a:ext cx="9463309" cy="603885"/>
          </a:xfrm>
          <a:prstGeom prst="rect">
            <a:avLst/>
          </a:prstGeom>
        </p:spPr>
        <p:txBody>
          <a:bodyPr lIns="0" tIns="0" rIns="0" bIns="0" rtlCol="0" anchor="t">
            <a:spAutoFit/>
          </a:bodyPr>
          <a:lstStyle/>
          <a:p>
            <a:pPr>
              <a:lnSpc>
                <a:spcPts val="5040"/>
              </a:lnSpc>
              <a:spcBef>
                <a:spcPct val="0"/>
              </a:spcBef>
            </a:pPr>
            <a:r>
              <a:rPr lang="en-US" sz="3600">
                <a:solidFill>
                  <a:srgbClr val="F1EEEE"/>
                </a:solidFill>
                <a:latin typeface="Muli Regular"/>
              </a:rPr>
              <a:t>Term of CoC funded programs is 12 months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TextBox 2"/>
          <p:cNvSpPr txBox="1"/>
          <p:nvPr/>
        </p:nvSpPr>
        <p:spPr>
          <a:xfrm>
            <a:off x="1846521" y="1019175"/>
            <a:ext cx="6860308" cy="2439830"/>
          </a:xfrm>
          <a:prstGeom prst="rect">
            <a:avLst/>
          </a:prstGeom>
        </p:spPr>
        <p:txBody>
          <a:bodyPr lIns="0" tIns="0" rIns="0" bIns="0" rtlCol="0" anchor="t">
            <a:spAutoFit/>
          </a:bodyPr>
          <a:lstStyle/>
          <a:p>
            <a:pPr>
              <a:lnSpc>
                <a:spcPts val="9600"/>
              </a:lnSpc>
            </a:pPr>
            <a:r>
              <a:rPr lang="en-US" sz="8000">
                <a:solidFill>
                  <a:srgbClr val="8D2D33"/>
                </a:solidFill>
                <a:latin typeface="Muli Black"/>
              </a:rPr>
              <a:t>Local Priorities</a:t>
            </a:r>
          </a:p>
        </p:txBody>
      </p:sp>
      <p:sp>
        <p:nvSpPr>
          <p:cNvPr id="3" name="TextBox 3"/>
          <p:cNvSpPr txBox="1"/>
          <p:nvPr/>
        </p:nvSpPr>
        <p:spPr>
          <a:xfrm>
            <a:off x="6657975" y="1809750"/>
            <a:ext cx="11849100" cy="8515350"/>
          </a:xfrm>
          <a:prstGeom prst="rect">
            <a:avLst/>
          </a:prstGeom>
        </p:spPr>
        <p:txBody>
          <a:bodyPr lIns="0" tIns="0" rIns="0" bIns="0" rtlCol="0" anchor="t">
            <a:spAutoFit/>
          </a:bodyPr>
          <a:lstStyle/>
          <a:p>
            <a:pPr algn="ctr">
              <a:lnSpc>
                <a:spcPts val="4200"/>
              </a:lnSpc>
              <a:spcBef>
                <a:spcPct val="0"/>
              </a:spcBef>
            </a:pPr>
            <a:endParaRPr/>
          </a:p>
          <a:p>
            <a:pPr>
              <a:lnSpc>
                <a:spcPts val="4200"/>
              </a:lnSpc>
              <a:spcBef>
                <a:spcPct val="0"/>
              </a:spcBef>
            </a:pPr>
            <a:r>
              <a:rPr lang="en-US" sz="3000">
                <a:solidFill>
                  <a:srgbClr val="000000"/>
                </a:solidFill>
                <a:latin typeface="Muli Bold"/>
              </a:rPr>
              <a:t>HHA’s local priority projects include:</a:t>
            </a:r>
          </a:p>
          <a:p>
            <a:pPr>
              <a:lnSpc>
                <a:spcPts val="4200"/>
              </a:lnSpc>
              <a:spcBef>
                <a:spcPct val="0"/>
              </a:spcBef>
            </a:pPr>
            <a:r>
              <a:rPr lang="en-US" sz="3000">
                <a:solidFill>
                  <a:srgbClr val="000000"/>
                </a:solidFill>
                <a:latin typeface="Muli Bold"/>
              </a:rPr>
              <a:t>PSH and RRH projects</a:t>
            </a:r>
          </a:p>
          <a:p>
            <a:pPr>
              <a:lnSpc>
                <a:spcPts val="4200"/>
              </a:lnSpc>
              <a:spcBef>
                <a:spcPct val="0"/>
              </a:spcBef>
            </a:pPr>
            <a:r>
              <a:rPr lang="en-US" sz="3000">
                <a:solidFill>
                  <a:srgbClr val="000000"/>
                </a:solidFill>
                <a:latin typeface="Muli Bold"/>
              </a:rPr>
              <a:t>TH-RRH projects only if previously funded through YHDP for</a:t>
            </a:r>
          </a:p>
          <a:p>
            <a:pPr>
              <a:lnSpc>
                <a:spcPts val="4200"/>
              </a:lnSpc>
              <a:spcBef>
                <a:spcPct val="0"/>
              </a:spcBef>
            </a:pPr>
            <a:r>
              <a:rPr lang="en-US" sz="3000">
                <a:solidFill>
                  <a:srgbClr val="000000"/>
                </a:solidFill>
                <a:latin typeface="Muli Bold"/>
              </a:rPr>
              <a:t>Youth ages 18-24</a:t>
            </a:r>
          </a:p>
          <a:p>
            <a:pPr>
              <a:lnSpc>
                <a:spcPts val="4200"/>
              </a:lnSpc>
              <a:spcBef>
                <a:spcPct val="0"/>
              </a:spcBef>
            </a:pPr>
            <a:r>
              <a:rPr lang="en-US" sz="3000">
                <a:solidFill>
                  <a:srgbClr val="000000"/>
                </a:solidFill>
                <a:latin typeface="Muli Bold"/>
              </a:rPr>
              <a:t>SSO projects only if previously funded through YHDP for Youth ages 18-24</a:t>
            </a:r>
          </a:p>
          <a:p>
            <a:pPr>
              <a:lnSpc>
                <a:spcPts val="4200"/>
              </a:lnSpc>
              <a:spcBef>
                <a:spcPct val="0"/>
              </a:spcBef>
            </a:pPr>
            <a:endParaRPr lang="en-US" sz="3000">
              <a:solidFill>
                <a:srgbClr val="000000"/>
              </a:solidFill>
              <a:latin typeface="Muli Bold"/>
            </a:endParaRPr>
          </a:p>
          <a:p>
            <a:pPr>
              <a:lnSpc>
                <a:spcPts val="4200"/>
              </a:lnSpc>
              <a:spcBef>
                <a:spcPct val="0"/>
              </a:spcBef>
            </a:pPr>
            <a:r>
              <a:rPr lang="en-US" sz="3000">
                <a:solidFill>
                  <a:srgbClr val="000000"/>
                </a:solidFill>
                <a:latin typeface="Muli Bold"/>
              </a:rPr>
              <a:t>HHA local priority populations, in order of priority, are:</a:t>
            </a:r>
          </a:p>
          <a:p>
            <a:pPr>
              <a:lnSpc>
                <a:spcPts val="4200"/>
              </a:lnSpc>
              <a:spcBef>
                <a:spcPct val="0"/>
              </a:spcBef>
            </a:pPr>
            <a:r>
              <a:rPr lang="en-US" sz="3000">
                <a:solidFill>
                  <a:srgbClr val="000000"/>
                </a:solidFill>
                <a:latin typeface="Muli Bold"/>
              </a:rPr>
              <a:t>1. Seniors</a:t>
            </a:r>
          </a:p>
          <a:p>
            <a:pPr>
              <a:lnSpc>
                <a:spcPts val="4200"/>
              </a:lnSpc>
              <a:spcBef>
                <a:spcPct val="0"/>
              </a:spcBef>
            </a:pPr>
            <a:r>
              <a:rPr lang="en-US" sz="3000">
                <a:solidFill>
                  <a:srgbClr val="000000"/>
                </a:solidFill>
                <a:latin typeface="Muli Bold"/>
              </a:rPr>
              <a:t>2. Chronic Individuals</a:t>
            </a:r>
          </a:p>
          <a:p>
            <a:pPr>
              <a:lnSpc>
                <a:spcPts val="4200"/>
              </a:lnSpc>
              <a:spcBef>
                <a:spcPct val="0"/>
              </a:spcBef>
            </a:pPr>
            <a:r>
              <a:rPr lang="en-US" sz="3000">
                <a:solidFill>
                  <a:srgbClr val="000000"/>
                </a:solidFill>
                <a:latin typeface="Muli Bold"/>
              </a:rPr>
              <a:t>3. Domestic Violence</a:t>
            </a:r>
          </a:p>
          <a:p>
            <a:pPr>
              <a:lnSpc>
                <a:spcPts val="4200"/>
              </a:lnSpc>
              <a:spcBef>
                <a:spcPct val="0"/>
              </a:spcBef>
            </a:pPr>
            <a:r>
              <a:rPr lang="en-US" sz="3000">
                <a:solidFill>
                  <a:srgbClr val="000000"/>
                </a:solidFill>
                <a:latin typeface="Muli Bold"/>
              </a:rPr>
              <a:t>4. Youth</a:t>
            </a:r>
          </a:p>
          <a:p>
            <a:pPr>
              <a:lnSpc>
                <a:spcPts val="4200"/>
              </a:lnSpc>
              <a:spcBef>
                <a:spcPct val="0"/>
              </a:spcBef>
            </a:pPr>
            <a:r>
              <a:rPr lang="en-US" sz="3000">
                <a:solidFill>
                  <a:srgbClr val="000000"/>
                </a:solidFill>
                <a:latin typeface="Muli Bold"/>
              </a:rPr>
              <a:t>5. Veterans</a:t>
            </a:r>
          </a:p>
          <a:p>
            <a:pPr>
              <a:lnSpc>
                <a:spcPts val="4200"/>
              </a:lnSpc>
              <a:spcBef>
                <a:spcPct val="0"/>
              </a:spcBef>
            </a:pPr>
            <a:r>
              <a:rPr lang="en-US" sz="3000">
                <a:solidFill>
                  <a:srgbClr val="000000"/>
                </a:solidFill>
                <a:latin typeface="Muli Bold"/>
              </a:rPr>
              <a:t>6. Families</a:t>
            </a:r>
          </a:p>
          <a:p>
            <a:pPr>
              <a:lnSpc>
                <a:spcPts val="4200"/>
              </a:lnSpc>
              <a:spcBef>
                <a:spcPct val="0"/>
              </a:spcBef>
            </a:pPr>
            <a:endParaRPr lang="en-US" sz="3000">
              <a:solidFill>
                <a:srgbClr val="000000"/>
              </a:solidFill>
              <a:latin typeface="Muli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10800000">
            <a:off x="3952294" y="6662447"/>
            <a:ext cx="10383412" cy="5191706"/>
          </a:xfrm>
          <a:custGeom>
            <a:avLst/>
            <a:gdLst/>
            <a:ahLst/>
            <a:cxnLst/>
            <a:rect l="l" t="t" r="r" b="b"/>
            <a:pathLst>
              <a:path w="10383412" h="5191706">
                <a:moveTo>
                  <a:pt x="0" y="0"/>
                </a:moveTo>
                <a:lnTo>
                  <a:pt x="10383412" y="0"/>
                </a:lnTo>
                <a:lnTo>
                  <a:pt x="10383412" y="5191706"/>
                </a:lnTo>
                <a:lnTo>
                  <a:pt x="0" y="5191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326346" y="6300020"/>
            <a:ext cx="5635307" cy="3986980"/>
          </a:xfrm>
          <a:custGeom>
            <a:avLst/>
            <a:gdLst/>
            <a:ahLst/>
            <a:cxnLst/>
            <a:rect l="l" t="t" r="r" b="b"/>
            <a:pathLst>
              <a:path w="5635307" h="3986980">
                <a:moveTo>
                  <a:pt x="0" y="0"/>
                </a:moveTo>
                <a:lnTo>
                  <a:pt x="5635308" y="0"/>
                </a:lnTo>
                <a:lnTo>
                  <a:pt x="5635308" y="3986980"/>
                </a:lnTo>
                <a:lnTo>
                  <a:pt x="0" y="3986980"/>
                </a:lnTo>
                <a:lnTo>
                  <a:pt x="0" y="0"/>
                </a:lnTo>
                <a:close/>
              </a:path>
            </a:pathLst>
          </a:custGeom>
          <a:blipFill>
            <a:blip r:embed="rId4"/>
            <a:stretch>
              <a:fillRect/>
            </a:stretch>
          </a:blipFill>
        </p:spPr>
      </p:sp>
      <p:sp>
        <p:nvSpPr>
          <p:cNvPr id="4" name="TextBox 4"/>
          <p:cNvSpPr txBox="1"/>
          <p:nvPr/>
        </p:nvSpPr>
        <p:spPr>
          <a:xfrm>
            <a:off x="598641" y="2753597"/>
            <a:ext cx="5598764" cy="3675405"/>
          </a:xfrm>
          <a:prstGeom prst="rect">
            <a:avLst/>
          </a:prstGeom>
        </p:spPr>
        <p:txBody>
          <a:bodyPr lIns="0" tIns="0" rIns="0" bIns="0" rtlCol="0" anchor="t">
            <a:spAutoFit/>
          </a:bodyPr>
          <a:lstStyle/>
          <a:p>
            <a:pPr>
              <a:lnSpc>
                <a:spcPts val="9800"/>
              </a:lnSpc>
              <a:spcBef>
                <a:spcPct val="0"/>
              </a:spcBef>
            </a:pPr>
            <a:r>
              <a:rPr lang="en-US" sz="7000">
                <a:solidFill>
                  <a:srgbClr val="305049"/>
                </a:solidFill>
                <a:latin typeface="Muli Bold"/>
              </a:rPr>
              <a:t>Renewal Application Checklist</a:t>
            </a:r>
          </a:p>
        </p:txBody>
      </p:sp>
      <p:sp>
        <p:nvSpPr>
          <p:cNvPr id="5" name="TextBox 5"/>
          <p:cNvSpPr txBox="1"/>
          <p:nvPr/>
        </p:nvSpPr>
        <p:spPr>
          <a:xfrm>
            <a:off x="6773608" y="625586"/>
            <a:ext cx="11514392" cy="5217795"/>
          </a:xfrm>
          <a:prstGeom prst="rect">
            <a:avLst/>
          </a:prstGeom>
        </p:spPr>
        <p:txBody>
          <a:bodyPr lIns="0" tIns="0" rIns="0" bIns="0" rtlCol="0" anchor="t">
            <a:spAutoFit/>
          </a:bodyPr>
          <a:lstStyle/>
          <a:p>
            <a:pPr>
              <a:lnSpc>
                <a:spcPts val="3779"/>
              </a:lnSpc>
              <a:spcBef>
                <a:spcPct val="0"/>
              </a:spcBef>
            </a:pPr>
            <a:r>
              <a:rPr lang="en-US" sz="2700">
                <a:solidFill>
                  <a:srgbClr val="000000"/>
                </a:solidFill>
                <a:latin typeface="Muli Regular"/>
              </a:rPr>
              <a:t>1.Cover Sheet and Instructions Certification signed and dated</a:t>
            </a:r>
          </a:p>
          <a:p>
            <a:pPr>
              <a:lnSpc>
                <a:spcPts val="3779"/>
              </a:lnSpc>
              <a:spcBef>
                <a:spcPct val="0"/>
              </a:spcBef>
            </a:pPr>
            <a:r>
              <a:rPr lang="en-US" sz="2700">
                <a:solidFill>
                  <a:srgbClr val="000000"/>
                </a:solidFill>
                <a:latin typeface="Muli Regular"/>
              </a:rPr>
              <a:t>2.Copy of Renewal from eSnaps</a:t>
            </a:r>
          </a:p>
          <a:p>
            <a:pPr>
              <a:lnSpc>
                <a:spcPts val="3779"/>
              </a:lnSpc>
              <a:spcBef>
                <a:spcPct val="0"/>
              </a:spcBef>
            </a:pPr>
            <a:r>
              <a:rPr lang="en-US" sz="2700">
                <a:solidFill>
                  <a:srgbClr val="000000"/>
                </a:solidFill>
                <a:latin typeface="Muli Regular"/>
              </a:rPr>
              <a:t>3. CoC Grantee Certification signed and dated </a:t>
            </a:r>
          </a:p>
          <a:p>
            <a:pPr>
              <a:lnSpc>
                <a:spcPts val="3779"/>
              </a:lnSpc>
              <a:spcBef>
                <a:spcPct val="0"/>
              </a:spcBef>
            </a:pPr>
            <a:r>
              <a:rPr lang="en-US" sz="2700">
                <a:solidFill>
                  <a:srgbClr val="000000"/>
                </a:solidFill>
                <a:latin typeface="Muli Regular"/>
              </a:rPr>
              <a:t>4. Match Documentation Form</a:t>
            </a:r>
          </a:p>
          <a:p>
            <a:pPr>
              <a:lnSpc>
                <a:spcPts val="3779"/>
              </a:lnSpc>
              <a:spcBef>
                <a:spcPct val="0"/>
              </a:spcBef>
            </a:pPr>
            <a:r>
              <a:rPr lang="en-US" sz="2700">
                <a:solidFill>
                  <a:srgbClr val="000000"/>
                </a:solidFill>
                <a:latin typeface="Muli Regular"/>
              </a:rPr>
              <a:t>5. Letter explaining any issue there may be</a:t>
            </a:r>
          </a:p>
          <a:p>
            <a:pPr>
              <a:lnSpc>
                <a:spcPts val="3779"/>
              </a:lnSpc>
              <a:spcBef>
                <a:spcPct val="0"/>
              </a:spcBef>
            </a:pPr>
            <a:r>
              <a:rPr lang="en-US" sz="2700">
                <a:solidFill>
                  <a:srgbClr val="000000"/>
                </a:solidFill>
                <a:latin typeface="Muli Regular"/>
              </a:rPr>
              <a:t>5. Copy of grant agreement from previous grant year </a:t>
            </a:r>
          </a:p>
          <a:p>
            <a:pPr>
              <a:lnSpc>
                <a:spcPts val="3779"/>
              </a:lnSpc>
              <a:spcBef>
                <a:spcPct val="0"/>
              </a:spcBef>
            </a:pPr>
            <a:r>
              <a:rPr lang="en-US" sz="2700">
                <a:solidFill>
                  <a:srgbClr val="000000"/>
                </a:solidFill>
                <a:latin typeface="Muli Regular"/>
              </a:rPr>
              <a:t>6. eLOCCS Screen documenting expended funds to date</a:t>
            </a:r>
          </a:p>
          <a:p>
            <a:pPr>
              <a:lnSpc>
                <a:spcPts val="3779"/>
              </a:lnSpc>
              <a:spcBef>
                <a:spcPct val="0"/>
              </a:spcBef>
            </a:pPr>
            <a:r>
              <a:rPr lang="en-US" sz="2700">
                <a:solidFill>
                  <a:srgbClr val="000000"/>
                </a:solidFill>
                <a:latin typeface="Muli Regular"/>
              </a:rPr>
              <a:t>7. Agency Budget</a:t>
            </a:r>
          </a:p>
          <a:p>
            <a:pPr>
              <a:lnSpc>
                <a:spcPts val="3779"/>
              </a:lnSpc>
              <a:spcBef>
                <a:spcPct val="0"/>
              </a:spcBef>
            </a:pPr>
            <a:r>
              <a:rPr lang="en-US" sz="2700">
                <a:solidFill>
                  <a:srgbClr val="000000"/>
                </a:solidFill>
                <a:latin typeface="Muli Regular"/>
              </a:rPr>
              <a:t>8. Most Recent HUD Monitoring Report </a:t>
            </a:r>
          </a:p>
          <a:p>
            <a:pPr>
              <a:lnSpc>
                <a:spcPts val="3779"/>
              </a:lnSpc>
              <a:spcBef>
                <a:spcPct val="0"/>
              </a:spcBef>
            </a:pPr>
            <a:r>
              <a:rPr lang="en-US" sz="2700">
                <a:solidFill>
                  <a:srgbClr val="000000"/>
                </a:solidFill>
                <a:latin typeface="Muli Regular"/>
              </a:rPr>
              <a:t>9. Current Independent Audited Financial Statement &amp; Management Letter</a:t>
            </a:r>
          </a:p>
        </p:txBody>
      </p:sp>
      <p:sp>
        <p:nvSpPr>
          <p:cNvPr id="6" name="Freeform 6"/>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5"/>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a:off x="6679109" y="-2343150"/>
            <a:ext cx="10383412" cy="5191706"/>
          </a:xfrm>
          <a:custGeom>
            <a:avLst/>
            <a:gdLst/>
            <a:ahLst/>
            <a:cxnLst/>
            <a:rect l="l" t="t" r="r" b="b"/>
            <a:pathLst>
              <a:path w="10383412" h="5191706">
                <a:moveTo>
                  <a:pt x="0" y="0"/>
                </a:moveTo>
                <a:lnTo>
                  <a:pt x="10383411" y="0"/>
                </a:lnTo>
                <a:lnTo>
                  <a:pt x="10383411" y="5191706"/>
                </a:lnTo>
                <a:lnTo>
                  <a:pt x="0" y="5191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TextBox 4"/>
          <p:cNvSpPr txBox="1"/>
          <p:nvPr/>
        </p:nvSpPr>
        <p:spPr>
          <a:xfrm>
            <a:off x="12219141" y="4506197"/>
            <a:ext cx="5598764" cy="3675405"/>
          </a:xfrm>
          <a:prstGeom prst="rect">
            <a:avLst/>
          </a:prstGeom>
        </p:spPr>
        <p:txBody>
          <a:bodyPr lIns="0" tIns="0" rIns="0" bIns="0" rtlCol="0" anchor="t">
            <a:spAutoFit/>
          </a:bodyPr>
          <a:lstStyle/>
          <a:p>
            <a:pPr>
              <a:lnSpc>
                <a:spcPts val="9800"/>
              </a:lnSpc>
              <a:spcBef>
                <a:spcPct val="0"/>
              </a:spcBef>
            </a:pPr>
            <a:r>
              <a:rPr lang="en-US" sz="7000">
                <a:solidFill>
                  <a:srgbClr val="305049"/>
                </a:solidFill>
                <a:latin typeface="Muli Bold"/>
              </a:rPr>
              <a:t>New Application Checklist</a:t>
            </a:r>
          </a:p>
        </p:txBody>
      </p:sp>
      <p:sp>
        <p:nvSpPr>
          <p:cNvPr id="5" name="TextBox 5"/>
          <p:cNvSpPr txBox="1"/>
          <p:nvPr/>
        </p:nvSpPr>
        <p:spPr>
          <a:xfrm>
            <a:off x="419100" y="2374878"/>
            <a:ext cx="10806410" cy="5919987"/>
          </a:xfrm>
          <a:prstGeom prst="rect">
            <a:avLst/>
          </a:prstGeom>
        </p:spPr>
        <p:txBody>
          <a:bodyPr lIns="0" tIns="0" rIns="0" bIns="0" rtlCol="0" anchor="t">
            <a:spAutoFit/>
          </a:bodyPr>
          <a:lstStyle/>
          <a:p>
            <a:pPr>
              <a:lnSpc>
                <a:spcPts val="3156"/>
              </a:lnSpc>
              <a:spcBef>
                <a:spcPct val="0"/>
              </a:spcBef>
            </a:pPr>
            <a:r>
              <a:rPr lang="en-US" sz="2254">
                <a:solidFill>
                  <a:srgbClr val="2C423D"/>
                </a:solidFill>
                <a:latin typeface="Muli Regular Bold"/>
              </a:rPr>
              <a:t>1.Cover Sheet and Instructions Certification signed and dated</a:t>
            </a:r>
          </a:p>
          <a:p>
            <a:pPr>
              <a:lnSpc>
                <a:spcPts val="3156"/>
              </a:lnSpc>
              <a:spcBef>
                <a:spcPct val="0"/>
              </a:spcBef>
            </a:pPr>
            <a:r>
              <a:rPr lang="en-US" sz="2254">
                <a:solidFill>
                  <a:srgbClr val="2C423D"/>
                </a:solidFill>
                <a:latin typeface="Muli Regular Bold"/>
              </a:rPr>
              <a:t>2.Copy of New RRH and/or PSH Project Application from eSnaps</a:t>
            </a:r>
          </a:p>
          <a:p>
            <a:pPr>
              <a:lnSpc>
                <a:spcPts val="3156"/>
              </a:lnSpc>
              <a:spcBef>
                <a:spcPct val="0"/>
              </a:spcBef>
            </a:pPr>
            <a:r>
              <a:rPr lang="en-US" sz="2254">
                <a:solidFill>
                  <a:srgbClr val="2C423D"/>
                </a:solidFill>
                <a:latin typeface="Muli Regular Bold"/>
              </a:rPr>
              <a:t>3. CoC Grantee Certification signed and dated </a:t>
            </a:r>
          </a:p>
          <a:p>
            <a:pPr>
              <a:lnSpc>
                <a:spcPts val="3156"/>
              </a:lnSpc>
              <a:spcBef>
                <a:spcPct val="0"/>
              </a:spcBef>
            </a:pPr>
            <a:r>
              <a:rPr lang="en-US" sz="2254">
                <a:solidFill>
                  <a:srgbClr val="2C423D"/>
                </a:solidFill>
                <a:latin typeface="Muli Regular Bold"/>
              </a:rPr>
              <a:t>4. Match Documentation Form</a:t>
            </a:r>
          </a:p>
          <a:p>
            <a:pPr>
              <a:lnSpc>
                <a:spcPts val="3156"/>
              </a:lnSpc>
              <a:spcBef>
                <a:spcPct val="0"/>
              </a:spcBef>
            </a:pPr>
            <a:r>
              <a:rPr lang="en-US" sz="2254">
                <a:solidFill>
                  <a:srgbClr val="2C423D"/>
                </a:solidFill>
                <a:latin typeface="Muli Regular Bold"/>
              </a:rPr>
              <a:t>5. Letter explaining any issue that may be unique to items requested</a:t>
            </a:r>
          </a:p>
          <a:p>
            <a:pPr>
              <a:lnSpc>
                <a:spcPts val="3156"/>
              </a:lnSpc>
              <a:spcBef>
                <a:spcPct val="0"/>
              </a:spcBef>
            </a:pPr>
            <a:r>
              <a:rPr lang="en-US" sz="2254">
                <a:solidFill>
                  <a:srgbClr val="2C423D"/>
                </a:solidFill>
                <a:latin typeface="Muli Regular Bold"/>
              </a:rPr>
              <a:t>6, Most Recent HUD Monitoring Report or other.</a:t>
            </a:r>
          </a:p>
          <a:p>
            <a:pPr>
              <a:lnSpc>
                <a:spcPts val="3156"/>
              </a:lnSpc>
              <a:spcBef>
                <a:spcPct val="0"/>
              </a:spcBef>
            </a:pPr>
            <a:r>
              <a:rPr lang="en-US" sz="2254">
                <a:solidFill>
                  <a:srgbClr val="2C423D"/>
                </a:solidFill>
                <a:latin typeface="Muli Regular Bold"/>
              </a:rPr>
              <a:t>9. Current Independent Audited Financial Statement &amp; Management Letter</a:t>
            </a:r>
          </a:p>
          <a:p>
            <a:pPr>
              <a:lnSpc>
                <a:spcPts val="3156"/>
              </a:lnSpc>
              <a:spcBef>
                <a:spcPct val="0"/>
              </a:spcBef>
            </a:pPr>
            <a:r>
              <a:rPr lang="en-US" sz="2254">
                <a:solidFill>
                  <a:srgbClr val="2C423D"/>
                </a:solidFill>
                <a:latin typeface="Muli Regular Bold"/>
              </a:rPr>
              <a:t>10. eLOCCS Screen shot of Project Portfolio OR those applicants with no current </a:t>
            </a:r>
          </a:p>
          <a:p>
            <a:pPr>
              <a:lnSpc>
                <a:spcPts val="3156"/>
              </a:lnSpc>
              <a:spcBef>
                <a:spcPct val="0"/>
              </a:spcBef>
            </a:pPr>
            <a:r>
              <a:rPr lang="en-US" sz="2254">
                <a:solidFill>
                  <a:srgbClr val="2C423D"/>
                </a:solidFill>
                <a:latin typeface="Muli Regular Bold"/>
              </a:rPr>
              <a:t>HUD funding</a:t>
            </a:r>
          </a:p>
          <a:p>
            <a:pPr>
              <a:lnSpc>
                <a:spcPts val="3156"/>
              </a:lnSpc>
              <a:spcBef>
                <a:spcPct val="0"/>
              </a:spcBef>
            </a:pPr>
            <a:r>
              <a:rPr lang="en-US" sz="2254">
                <a:solidFill>
                  <a:srgbClr val="2C423D"/>
                </a:solidFill>
                <a:latin typeface="Muli Regular Bold"/>
              </a:rPr>
              <a:t>must provide a letter stating there is no current HUD funding</a:t>
            </a:r>
          </a:p>
          <a:p>
            <a:pPr>
              <a:lnSpc>
                <a:spcPts val="3156"/>
              </a:lnSpc>
              <a:spcBef>
                <a:spcPct val="0"/>
              </a:spcBef>
            </a:pPr>
            <a:r>
              <a:rPr lang="en-US" sz="2254">
                <a:solidFill>
                  <a:srgbClr val="2C423D"/>
                </a:solidFill>
                <a:latin typeface="Muli Regular Bold"/>
              </a:rPr>
              <a:t>11. Organizational Chart</a:t>
            </a:r>
          </a:p>
          <a:p>
            <a:pPr>
              <a:lnSpc>
                <a:spcPts val="3156"/>
              </a:lnSpc>
              <a:spcBef>
                <a:spcPct val="0"/>
              </a:spcBef>
            </a:pPr>
            <a:r>
              <a:rPr lang="en-US" sz="2254">
                <a:solidFill>
                  <a:srgbClr val="2C423D"/>
                </a:solidFill>
                <a:latin typeface="Muli Regular Bold"/>
              </a:rPr>
              <a:t>12. Agency Budget</a:t>
            </a:r>
          </a:p>
          <a:p>
            <a:pPr>
              <a:lnSpc>
                <a:spcPts val="3156"/>
              </a:lnSpc>
              <a:spcBef>
                <a:spcPct val="0"/>
              </a:spcBef>
            </a:pPr>
            <a:r>
              <a:rPr lang="en-US" sz="2254">
                <a:solidFill>
                  <a:srgbClr val="2C423D"/>
                </a:solidFill>
                <a:latin typeface="Muli Regular Bold"/>
              </a:rPr>
              <a:t>13. Board of Director's List</a:t>
            </a:r>
          </a:p>
          <a:p>
            <a:pPr>
              <a:lnSpc>
                <a:spcPts val="3156"/>
              </a:lnSpc>
              <a:spcBef>
                <a:spcPct val="0"/>
              </a:spcBef>
            </a:pPr>
            <a:r>
              <a:rPr lang="en-US" sz="2254">
                <a:solidFill>
                  <a:srgbClr val="2C423D"/>
                </a:solidFill>
                <a:latin typeface="Muli Regular Bold"/>
              </a:rPr>
              <a:t>14. Board of Director's Minutes</a:t>
            </a:r>
          </a:p>
          <a:p>
            <a:pPr>
              <a:lnSpc>
                <a:spcPts val="2596"/>
              </a:lnSpc>
              <a:spcBef>
                <a:spcPct val="0"/>
              </a:spcBef>
            </a:pPr>
            <a:endParaRPr lang="en-US" sz="2254">
              <a:solidFill>
                <a:srgbClr val="2C423D"/>
              </a:solidFill>
              <a:latin typeface="Muli Regular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TextBox 5"/>
          <p:cNvSpPr txBox="1"/>
          <p:nvPr/>
        </p:nvSpPr>
        <p:spPr>
          <a:xfrm>
            <a:off x="1028700" y="695234"/>
            <a:ext cx="13703123" cy="866775"/>
          </a:xfrm>
          <a:prstGeom prst="rect">
            <a:avLst/>
          </a:prstGeom>
        </p:spPr>
        <p:txBody>
          <a:bodyPr lIns="0" tIns="0" rIns="0" bIns="0" rtlCol="0" anchor="t">
            <a:spAutoFit/>
          </a:bodyPr>
          <a:lstStyle/>
          <a:p>
            <a:pPr>
              <a:lnSpc>
                <a:spcPts val="6600"/>
              </a:lnSpc>
            </a:pPr>
            <a:r>
              <a:rPr lang="en-US" sz="6000">
                <a:solidFill>
                  <a:srgbClr val="EFD1A9"/>
                </a:solidFill>
                <a:latin typeface="Muli Black"/>
              </a:rPr>
              <a:t>YHDP Prorgrams</a:t>
            </a:r>
          </a:p>
        </p:txBody>
      </p:sp>
      <p:sp>
        <p:nvSpPr>
          <p:cNvPr id="6" name="TextBox 6"/>
          <p:cNvSpPr txBox="1"/>
          <p:nvPr/>
        </p:nvSpPr>
        <p:spPr>
          <a:xfrm>
            <a:off x="2302212" y="2238647"/>
            <a:ext cx="15985788" cy="5371231"/>
          </a:xfrm>
          <a:prstGeom prst="rect">
            <a:avLst/>
          </a:prstGeom>
        </p:spPr>
        <p:txBody>
          <a:bodyPr lIns="0" tIns="0" rIns="0" bIns="0" rtlCol="0" anchor="t">
            <a:spAutoFit/>
          </a:bodyPr>
          <a:lstStyle/>
          <a:p>
            <a:pPr>
              <a:lnSpc>
                <a:spcPts val="4772"/>
              </a:lnSpc>
              <a:spcBef>
                <a:spcPct val="0"/>
              </a:spcBef>
            </a:pPr>
            <a:r>
              <a:rPr lang="en-US" sz="3409">
                <a:solidFill>
                  <a:srgbClr val="EDD8BC"/>
                </a:solidFill>
                <a:latin typeface="Muli Bold"/>
              </a:rPr>
              <a:t>YHDP grants will be renewed non-competitively and will not be scored or ranked</a:t>
            </a:r>
          </a:p>
          <a:p>
            <a:pPr>
              <a:lnSpc>
                <a:spcPts val="4772"/>
              </a:lnSpc>
              <a:spcBef>
                <a:spcPct val="0"/>
              </a:spcBef>
            </a:pPr>
            <a:r>
              <a:rPr lang="en-US" sz="3409">
                <a:solidFill>
                  <a:srgbClr val="EDD8BC"/>
                </a:solidFill>
                <a:latin typeface="Muli Bold"/>
              </a:rPr>
              <a:t>YHDP grantees must submit a renewal application (and answer all the questions!)</a:t>
            </a:r>
          </a:p>
          <a:p>
            <a:pPr>
              <a:lnSpc>
                <a:spcPts val="4772"/>
              </a:lnSpc>
              <a:spcBef>
                <a:spcPct val="0"/>
              </a:spcBef>
            </a:pPr>
            <a:r>
              <a:rPr lang="en-US" sz="3409">
                <a:solidFill>
                  <a:srgbClr val="EDD8BC"/>
                </a:solidFill>
                <a:latin typeface="Muli Bold"/>
              </a:rPr>
              <a:t>YHDP grantees can submit “replacement grant” applications</a:t>
            </a:r>
          </a:p>
          <a:p>
            <a:pPr>
              <a:lnSpc>
                <a:spcPts val="4772"/>
              </a:lnSpc>
              <a:spcBef>
                <a:spcPct val="0"/>
              </a:spcBef>
            </a:pPr>
            <a:r>
              <a:rPr lang="en-US" sz="3409">
                <a:solidFill>
                  <a:srgbClr val="EDD8BC"/>
                </a:solidFill>
                <a:latin typeface="Muli Bold"/>
              </a:rPr>
              <a:t>Allows existing grantees to change program types and make budget changes</a:t>
            </a:r>
          </a:p>
          <a:p>
            <a:pPr>
              <a:lnSpc>
                <a:spcPts val="4772"/>
              </a:lnSpc>
              <a:spcBef>
                <a:spcPct val="0"/>
              </a:spcBef>
            </a:pPr>
            <a:r>
              <a:rPr lang="en-US" sz="3409">
                <a:solidFill>
                  <a:srgbClr val="EDD8BC"/>
                </a:solidFill>
                <a:latin typeface="Muli Bold"/>
              </a:rPr>
              <a:t>Must receive letter of support from statewide YAB</a:t>
            </a:r>
          </a:p>
          <a:p>
            <a:pPr>
              <a:lnSpc>
                <a:spcPts val="4772"/>
              </a:lnSpc>
              <a:spcBef>
                <a:spcPct val="0"/>
              </a:spcBef>
            </a:pPr>
            <a:r>
              <a:rPr lang="en-US" sz="3409">
                <a:solidFill>
                  <a:srgbClr val="EDD8BC"/>
                </a:solidFill>
                <a:latin typeface="Muli Bold"/>
              </a:rPr>
              <a:t>Must be approved by the HHA Governance Board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a:off x="6679109" y="-2343150"/>
            <a:ext cx="10383412" cy="5191706"/>
          </a:xfrm>
          <a:custGeom>
            <a:avLst/>
            <a:gdLst/>
            <a:ahLst/>
            <a:cxnLst/>
            <a:rect l="l" t="t" r="r" b="b"/>
            <a:pathLst>
              <a:path w="10383412" h="5191706">
                <a:moveTo>
                  <a:pt x="0" y="0"/>
                </a:moveTo>
                <a:lnTo>
                  <a:pt x="10383411" y="0"/>
                </a:lnTo>
                <a:lnTo>
                  <a:pt x="10383411" y="5191706"/>
                </a:lnTo>
                <a:lnTo>
                  <a:pt x="0" y="519170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TextBox 4"/>
          <p:cNvSpPr txBox="1"/>
          <p:nvPr/>
        </p:nvSpPr>
        <p:spPr>
          <a:xfrm>
            <a:off x="14766894" y="7851547"/>
            <a:ext cx="5598764" cy="2435453"/>
          </a:xfrm>
          <a:prstGeom prst="rect">
            <a:avLst/>
          </a:prstGeom>
        </p:spPr>
        <p:txBody>
          <a:bodyPr lIns="0" tIns="0" rIns="0" bIns="0" rtlCol="0" anchor="t">
            <a:spAutoFit/>
          </a:bodyPr>
          <a:lstStyle/>
          <a:p>
            <a:pPr>
              <a:lnSpc>
                <a:spcPts val="9800"/>
              </a:lnSpc>
              <a:spcBef>
                <a:spcPct val="0"/>
              </a:spcBef>
            </a:pPr>
            <a:r>
              <a:rPr lang="en-US" sz="7000">
                <a:solidFill>
                  <a:srgbClr val="305049"/>
                </a:solidFill>
                <a:latin typeface="Muli Bold"/>
              </a:rPr>
              <a:t>New Projects</a:t>
            </a:r>
          </a:p>
        </p:txBody>
      </p:sp>
      <p:sp>
        <p:nvSpPr>
          <p:cNvPr id="5" name="TextBox 5"/>
          <p:cNvSpPr txBox="1"/>
          <p:nvPr/>
        </p:nvSpPr>
        <p:spPr>
          <a:xfrm>
            <a:off x="733970" y="2800931"/>
            <a:ext cx="17554030" cy="4502906"/>
          </a:xfrm>
          <a:prstGeom prst="rect">
            <a:avLst/>
          </a:prstGeom>
        </p:spPr>
        <p:txBody>
          <a:bodyPr lIns="0" tIns="0" rIns="0" bIns="0" rtlCol="0" anchor="t">
            <a:spAutoFit/>
          </a:bodyPr>
          <a:lstStyle/>
          <a:p>
            <a:pPr algn="ctr">
              <a:lnSpc>
                <a:spcPts val="3558"/>
              </a:lnSpc>
              <a:spcBef>
                <a:spcPct val="0"/>
              </a:spcBef>
            </a:pPr>
            <a:r>
              <a:rPr lang="en-US" sz="2542">
                <a:solidFill>
                  <a:srgbClr val="305049"/>
                </a:solidFill>
                <a:latin typeface="Muli Bold"/>
              </a:rPr>
              <a:t>Total Bonus Available (CoC + DV): estimating around $1,362,932 combined</a:t>
            </a:r>
          </a:p>
          <a:p>
            <a:pPr algn="ctr">
              <a:lnSpc>
                <a:spcPts val="3558"/>
              </a:lnSpc>
              <a:spcBef>
                <a:spcPct val="0"/>
              </a:spcBef>
            </a:pPr>
            <a:endParaRPr lang="en-US" sz="2542">
              <a:solidFill>
                <a:srgbClr val="305049"/>
              </a:solidFill>
              <a:latin typeface="Muli Bold"/>
            </a:endParaRPr>
          </a:p>
          <a:p>
            <a:pPr algn="ctr">
              <a:lnSpc>
                <a:spcPts val="3558"/>
              </a:lnSpc>
              <a:spcBef>
                <a:spcPct val="0"/>
              </a:spcBef>
            </a:pPr>
            <a:r>
              <a:rPr lang="en-US" sz="2542">
                <a:solidFill>
                  <a:srgbClr val="305049"/>
                </a:solidFill>
                <a:latin typeface="Muli Bold"/>
              </a:rPr>
              <a:t>Applicants go through the scoring and ranking process</a:t>
            </a:r>
          </a:p>
          <a:p>
            <a:pPr algn="ctr">
              <a:lnSpc>
                <a:spcPts val="3558"/>
              </a:lnSpc>
              <a:spcBef>
                <a:spcPct val="0"/>
              </a:spcBef>
            </a:pPr>
            <a:r>
              <a:rPr lang="en-US" sz="2542">
                <a:solidFill>
                  <a:srgbClr val="305049"/>
                </a:solidFill>
                <a:latin typeface="Muli Bold"/>
              </a:rPr>
              <a:t>Couple of notes…</a:t>
            </a:r>
          </a:p>
          <a:p>
            <a:pPr algn="ctr">
              <a:lnSpc>
                <a:spcPts val="3558"/>
              </a:lnSpc>
              <a:spcBef>
                <a:spcPct val="0"/>
              </a:spcBef>
            </a:pPr>
            <a:endParaRPr lang="en-US" sz="2542">
              <a:solidFill>
                <a:srgbClr val="305049"/>
              </a:solidFill>
              <a:latin typeface="Muli Bold"/>
            </a:endParaRPr>
          </a:p>
          <a:p>
            <a:pPr algn="ctr">
              <a:lnSpc>
                <a:spcPts val="3558"/>
              </a:lnSpc>
              <a:spcBef>
                <a:spcPct val="0"/>
              </a:spcBef>
            </a:pPr>
            <a:r>
              <a:rPr lang="en-US" sz="2542">
                <a:solidFill>
                  <a:srgbClr val="305049"/>
                </a:solidFill>
                <a:latin typeface="Muli Bold"/>
              </a:rPr>
              <a:t>CoC Bonus: Scoring &amp; Ranking will look for new or expansion projects that include documented partnerships with healthcare and other housing funding sources</a:t>
            </a:r>
          </a:p>
          <a:p>
            <a:pPr algn="ctr">
              <a:lnSpc>
                <a:spcPts val="3558"/>
              </a:lnSpc>
              <a:spcBef>
                <a:spcPct val="0"/>
              </a:spcBef>
            </a:pPr>
            <a:endParaRPr lang="en-US" sz="2542">
              <a:solidFill>
                <a:srgbClr val="305049"/>
              </a:solidFill>
              <a:latin typeface="Muli Bold"/>
            </a:endParaRPr>
          </a:p>
          <a:p>
            <a:pPr algn="ctr">
              <a:lnSpc>
                <a:spcPts val="3558"/>
              </a:lnSpc>
              <a:spcBef>
                <a:spcPct val="0"/>
              </a:spcBef>
            </a:pPr>
            <a:r>
              <a:rPr lang="en-US" sz="2542">
                <a:solidFill>
                  <a:srgbClr val="305049"/>
                </a:solidFill>
                <a:latin typeface="Muli Bold"/>
              </a:rPr>
              <a:t>DV Bonus: used for new DV-specific project applications where 100% of the participants are or will be survivors of domestic violence, dating violence, sexual assault, or stalking.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2682804" y="2020417"/>
            <a:ext cx="5261780" cy="6216123"/>
          </a:xfrm>
          <a:custGeom>
            <a:avLst/>
            <a:gdLst/>
            <a:ahLst/>
            <a:cxnLst/>
            <a:rect l="l" t="t" r="r" b="b"/>
            <a:pathLst>
              <a:path w="5261780" h="6216123">
                <a:moveTo>
                  <a:pt x="0" y="0"/>
                </a:moveTo>
                <a:lnTo>
                  <a:pt x="5261780" y="0"/>
                </a:lnTo>
                <a:lnTo>
                  <a:pt x="5261780" y="6216123"/>
                </a:lnTo>
                <a:lnTo>
                  <a:pt x="0" y="6216123"/>
                </a:lnTo>
                <a:lnTo>
                  <a:pt x="0" y="0"/>
                </a:lnTo>
                <a:close/>
              </a:path>
            </a:pathLst>
          </a:custGeom>
          <a:blipFill>
            <a:blip r:embed="rId2"/>
            <a:stretch>
              <a:fillRect/>
            </a:stretch>
          </a:blipFill>
        </p:spPr>
      </p:sp>
      <p:sp>
        <p:nvSpPr>
          <p:cNvPr id="3" name="Freeform 3"/>
          <p:cNvSpPr/>
          <p:nvPr/>
        </p:nvSpPr>
        <p:spPr>
          <a:xfrm>
            <a:off x="2682804" y="7115984"/>
            <a:ext cx="5233205" cy="1120556"/>
          </a:xfrm>
          <a:custGeom>
            <a:avLst/>
            <a:gdLst/>
            <a:ahLst/>
            <a:cxnLst/>
            <a:rect l="l" t="t" r="r" b="b"/>
            <a:pathLst>
              <a:path w="5233205" h="1120556">
                <a:moveTo>
                  <a:pt x="0" y="0"/>
                </a:moveTo>
                <a:lnTo>
                  <a:pt x="5233205" y="0"/>
                </a:lnTo>
                <a:lnTo>
                  <a:pt x="5233205" y="1120556"/>
                </a:lnTo>
                <a:lnTo>
                  <a:pt x="0" y="1120556"/>
                </a:lnTo>
                <a:lnTo>
                  <a:pt x="0" y="0"/>
                </a:lnTo>
                <a:close/>
              </a:path>
            </a:pathLst>
          </a:custGeom>
          <a:blipFill>
            <a:blip r:embed="rId3"/>
            <a:stretch>
              <a:fillRect l="-620" t="-3117" r="-6273" b="-3117"/>
            </a:stretch>
          </a:blipFill>
        </p:spPr>
      </p:sp>
      <p:sp>
        <p:nvSpPr>
          <p:cNvPr id="4" name="Freeform 4"/>
          <p:cNvSpPr/>
          <p:nvPr/>
        </p:nvSpPr>
        <p:spPr>
          <a:xfrm>
            <a:off x="8833465" y="1808339"/>
            <a:ext cx="6275331" cy="6428202"/>
          </a:xfrm>
          <a:custGeom>
            <a:avLst/>
            <a:gdLst/>
            <a:ahLst/>
            <a:cxnLst/>
            <a:rect l="l" t="t" r="r" b="b"/>
            <a:pathLst>
              <a:path w="6275331" h="6428202">
                <a:moveTo>
                  <a:pt x="0" y="0"/>
                </a:moveTo>
                <a:lnTo>
                  <a:pt x="6275331" y="0"/>
                </a:lnTo>
                <a:lnTo>
                  <a:pt x="6275331" y="6428201"/>
                </a:lnTo>
                <a:lnTo>
                  <a:pt x="0" y="6428201"/>
                </a:lnTo>
                <a:lnTo>
                  <a:pt x="0" y="0"/>
                </a:lnTo>
                <a:close/>
              </a:path>
            </a:pathLst>
          </a:custGeom>
          <a:blipFill>
            <a:blip r:embed="rId4"/>
            <a:stretch>
              <a:fillRect/>
            </a:stretch>
          </a:blipFill>
        </p:spPr>
      </p:sp>
      <p:sp>
        <p:nvSpPr>
          <p:cNvPr id="5" name="Freeform 5"/>
          <p:cNvSpPr/>
          <p:nvPr/>
        </p:nvSpPr>
        <p:spPr>
          <a:xfrm>
            <a:off x="8833465" y="8236540"/>
            <a:ext cx="6275331" cy="967837"/>
          </a:xfrm>
          <a:custGeom>
            <a:avLst/>
            <a:gdLst/>
            <a:ahLst/>
            <a:cxnLst/>
            <a:rect l="l" t="t" r="r" b="b"/>
            <a:pathLst>
              <a:path w="6275331" h="967837">
                <a:moveTo>
                  <a:pt x="0" y="0"/>
                </a:moveTo>
                <a:lnTo>
                  <a:pt x="6275331" y="0"/>
                </a:lnTo>
                <a:lnTo>
                  <a:pt x="6275331" y="967837"/>
                </a:lnTo>
                <a:lnTo>
                  <a:pt x="0" y="967837"/>
                </a:lnTo>
                <a:lnTo>
                  <a:pt x="0" y="0"/>
                </a:lnTo>
                <a:close/>
              </a:path>
            </a:pathLst>
          </a:custGeom>
          <a:blipFill>
            <a:blip r:embed="rId5"/>
            <a:stretch>
              <a:fillRect/>
            </a:stretch>
          </a:blipFill>
        </p:spPr>
      </p:sp>
      <p:sp>
        <p:nvSpPr>
          <p:cNvPr id="6" name="TextBox 6"/>
          <p:cNvSpPr txBox="1"/>
          <p:nvPr/>
        </p:nvSpPr>
        <p:spPr>
          <a:xfrm>
            <a:off x="152400" y="180975"/>
            <a:ext cx="17716500" cy="1533525"/>
          </a:xfrm>
          <a:prstGeom prst="rect">
            <a:avLst/>
          </a:prstGeom>
        </p:spPr>
        <p:txBody>
          <a:bodyPr lIns="0" tIns="0" rIns="0" bIns="0" rtlCol="0" anchor="t">
            <a:spAutoFit/>
          </a:bodyPr>
          <a:lstStyle/>
          <a:p>
            <a:pPr algn="ctr">
              <a:lnSpc>
                <a:spcPts val="12599"/>
              </a:lnSpc>
            </a:pPr>
            <a:r>
              <a:rPr lang="en-US" sz="9000">
                <a:solidFill>
                  <a:srgbClr val="8D2D33"/>
                </a:solidFill>
                <a:latin typeface="Open Sans Extra Bold"/>
              </a:rPr>
              <a:t>Scoring Tool Summary Review</a:t>
            </a:r>
          </a:p>
        </p:txBody>
      </p:sp>
      <p:sp>
        <p:nvSpPr>
          <p:cNvPr id="7" name="Freeform 7"/>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6"/>
            <a:stretch>
              <a:fillRect/>
            </a:stretch>
          </a:blipFill>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TextBox 2"/>
          <p:cNvSpPr txBox="1"/>
          <p:nvPr/>
        </p:nvSpPr>
        <p:spPr>
          <a:xfrm>
            <a:off x="6064672" y="180975"/>
            <a:ext cx="5891957" cy="1533525"/>
          </a:xfrm>
          <a:prstGeom prst="rect">
            <a:avLst/>
          </a:prstGeom>
        </p:spPr>
        <p:txBody>
          <a:bodyPr lIns="0" tIns="0" rIns="0" bIns="0" rtlCol="0" anchor="t">
            <a:spAutoFit/>
          </a:bodyPr>
          <a:lstStyle/>
          <a:p>
            <a:pPr algn="ctr">
              <a:lnSpc>
                <a:spcPts val="12599"/>
              </a:lnSpc>
            </a:pPr>
            <a:r>
              <a:rPr lang="en-US" sz="9000">
                <a:solidFill>
                  <a:srgbClr val="8D2D33"/>
                </a:solidFill>
                <a:latin typeface="Open Sans Extra Bold"/>
              </a:rPr>
              <a:t>Threshold</a:t>
            </a:r>
          </a:p>
        </p:txBody>
      </p:sp>
      <p:sp>
        <p:nvSpPr>
          <p:cNvPr id="3" name="TextBox 3"/>
          <p:cNvSpPr txBox="1"/>
          <p:nvPr/>
        </p:nvSpPr>
        <p:spPr>
          <a:xfrm>
            <a:off x="227590" y="2818317"/>
            <a:ext cx="17832820" cy="6072503"/>
          </a:xfrm>
          <a:prstGeom prst="rect">
            <a:avLst/>
          </a:prstGeom>
        </p:spPr>
        <p:txBody>
          <a:bodyPr lIns="0" tIns="0" rIns="0" bIns="0" rtlCol="0" anchor="t">
            <a:spAutoFit/>
          </a:bodyPr>
          <a:lstStyle/>
          <a:p>
            <a:pPr algn="just">
              <a:lnSpc>
                <a:spcPts val="6020"/>
              </a:lnSpc>
              <a:spcBef>
                <a:spcPct val="0"/>
              </a:spcBef>
            </a:pPr>
            <a:r>
              <a:rPr lang="en-US" sz="4300">
                <a:solidFill>
                  <a:srgbClr val="8D2D33"/>
                </a:solidFill>
                <a:latin typeface="Muli Bold"/>
              </a:rPr>
              <a:t>Required but not scored. If the applicant is ineligible to meet any of the standards within the threshold criteria, the project may be ineligible to go any further in the competition. If at any point during the competition it is determined that a threshold criteria has not been met, HUD or the HHA may find the applicant ineligible for HUD funding. Additional information may be requested with an explanation submitted for review by HSCA staff and HHA Governance Board.</a:t>
            </a:r>
          </a:p>
        </p:txBody>
      </p:sp>
      <p:sp>
        <p:nvSpPr>
          <p:cNvPr id="4" name="Freeform 4"/>
          <p:cNvSpPr/>
          <p:nvPr/>
        </p:nvSpPr>
        <p:spPr>
          <a:xfrm>
            <a:off x="15579428"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2"/>
            <a:stretch>
              <a:fillRect/>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1314107">
            <a:off x="9568034" y="-931454"/>
            <a:ext cx="12724704" cy="6401336"/>
          </a:xfrm>
          <a:custGeom>
            <a:avLst/>
            <a:gdLst/>
            <a:ahLst/>
            <a:cxnLst/>
            <a:rect l="l" t="t" r="r" b="b"/>
            <a:pathLst>
              <a:path w="12724704" h="6401336">
                <a:moveTo>
                  <a:pt x="0" y="0"/>
                </a:moveTo>
                <a:lnTo>
                  <a:pt x="12724704" y="0"/>
                </a:lnTo>
                <a:lnTo>
                  <a:pt x="12724704" y="6401337"/>
                </a:lnTo>
                <a:lnTo>
                  <a:pt x="0" y="6401337"/>
                </a:lnTo>
                <a:lnTo>
                  <a:pt x="0" y="0"/>
                </a:lnTo>
                <a:close/>
              </a:path>
            </a:pathLst>
          </a:custGeom>
          <a:blipFill>
            <a:blip r:embed="rId2">
              <a:extLst>
                <a:ext uri="{96DAC541-7B7A-43D3-8B79-37D633B846F1}">
                  <asvg:svgBlip xmlns:asvg="http://schemas.microsoft.com/office/drawing/2016/SVG/main" xmlns="" r:embed="rId3"/>
                </a:ext>
              </a:extLst>
            </a:blip>
            <a:stretch>
              <a:fillRect l="-543" r="-69"/>
            </a:stretch>
          </a:blipFill>
        </p:spPr>
      </p:sp>
      <p:sp>
        <p:nvSpPr>
          <p:cNvPr id="3" name="Freeform 3"/>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Freeform 4"/>
          <p:cNvSpPr/>
          <p:nvPr/>
        </p:nvSpPr>
        <p:spPr>
          <a:xfrm>
            <a:off x="2860721" y="2269214"/>
            <a:ext cx="12066239" cy="8004099"/>
          </a:xfrm>
          <a:custGeom>
            <a:avLst/>
            <a:gdLst/>
            <a:ahLst/>
            <a:cxnLst/>
            <a:rect l="l" t="t" r="r" b="b"/>
            <a:pathLst>
              <a:path w="12066239" h="8004099">
                <a:moveTo>
                  <a:pt x="0" y="0"/>
                </a:moveTo>
                <a:lnTo>
                  <a:pt x="12066239" y="0"/>
                </a:lnTo>
                <a:lnTo>
                  <a:pt x="12066239" y="8004099"/>
                </a:lnTo>
                <a:lnTo>
                  <a:pt x="0" y="8004099"/>
                </a:lnTo>
                <a:lnTo>
                  <a:pt x="0" y="0"/>
                </a:lnTo>
                <a:close/>
              </a:path>
            </a:pathLst>
          </a:custGeom>
          <a:blipFill>
            <a:blip r:embed="rId5"/>
            <a:stretch>
              <a:fillRect/>
            </a:stretch>
          </a:blipFill>
        </p:spPr>
      </p:sp>
      <p:sp>
        <p:nvSpPr>
          <p:cNvPr id="5" name="TextBox 5"/>
          <p:cNvSpPr txBox="1"/>
          <p:nvPr/>
        </p:nvSpPr>
        <p:spPr>
          <a:xfrm>
            <a:off x="0" y="601422"/>
            <a:ext cx="11043614" cy="1195502"/>
          </a:xfrm>
          <a:prstGeom prst="rect">
            <a:avLst/>
          </a:prstGeom>
        </p:spPr>
        <p:txBody>
          <a:bodyPr lIns="0" tIns="0" rIns="0" bIns="0" rtlCol="0" anchor="t">
            <a:spAutoFit/>
          </a:bodyPr>
          <a:lstStyle/>
          <a:p>
            <a:pPr algn="ctr">
              <a:lnSpc>
                <a:spcPts val="9800"/>
              </a:lnSpc>
              <a:spcBef>
                <a:spcPct val="0"/>
              </a:spcBef>
            </a:pPr>
            <a:r>
              <a:rPr lang="en-US" sz="7000">
                <a:solidFill>
                  <a:srgbClr val="2C423D"/>
                </a:solidFill>
                <a:latin typeface="Muli Bold"/>
              </a:rPr>
              <a:t>Available Dollars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TextBox 2"/>
          <p:cNvSpPr txBox="1"/>
          <p:nvPr/>
        </p:nvSpPr>
        <p:spPr>
          <a:xfrm>
            <a:off x="1846521" y="1019175"/>
            <a:ext cx="6860308" cy="1224678"/>
          </a:xfrm>
          <a:prstGeom prst="rect">
            <a:avLst/>
          </a:prstGeom>
        </p:spPr>
        <p:txBody>
          <a:bodyPr lIns="0" tIns="0" rIns="0" bIns="0" rtlCol="0" anchor="t">
            <a:spAutoFit/>
          </a:bodyPr>
          <a:lstStyle/>
          <a:p>
            <a:pPr>
              <a:lnSpc>
                <a:spcPts val="9600"/>
              </a:lnSpc>
            </a:pPr>
            <a:r>
              <a:rPr lang="en-US" sz="8000">
                <a:solidFill>
                  <a:srgbClr val="8D2D33"/>
                </a:solidFill>
                <a:latin typeface="Muli Black"/>
              </a:rPr>
              <a:t>Agenda</a:t>
            </a:r>
          </a:p>
        </p:txBody>
      </p:sp>
      <p:sp>
        <p:nvSpPr>
          <p:cNvPr id="3" name="Freeform 3"/>
          <p:cNvSpPr/>
          <p:nvPr/>
        </p:nvSpPr>
        <p:spPr>
          <a:xfrm rot="-5400000">
            <a:off x="799980" y="1381033"/>
            <a:ext cx="914880" cy="457440"/>
          </a:xfrm>
          <a:custGeom>
            <a:avLst/>
            <a:gdLst/>
            <a:ahLst/>
            <a:cxnLst/>
            <a:rect l="l" t="t" r="r" b="b"/>
            <a:pathLst>
              <a:path w="914880" h="457440">
                <a:moveTo>
                  <a:pt x="0" y="0"/>
                </a:moveTo>
                <a:lnTo>
                  <a:pt x="914880" y="0"/>
                </a:lnTo>
                <a:lnTo>
                  <a:pt x="914880" y="457440"/>
                </a:lnTo>
                <a:lnTo>
                  <a:pt x="0" y="4574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22676" y="8597249"/>
            <a:ext cx="2616128" cy="1689751"/>
          </a:xfrm>
          <a:custGeom>
            <a:avLst/>
            <a:gdLst/>
            <a:ahLst/>
            <a:cxnLst/>
            <a:rect l="l" t="t" r="r" b="b"/>
            <a:pathLst>
              <a:path w="2616128" h="1689751">
                <a:moveTo>
                  <a:pt x="0" y="0"/>
                </a:moveTo>
                <a:lnTo>
                  <a:pt x="2616127" y="0"/>
                </a:lnTo>
                <a:lnTo>
                  <a:pt x="2616127" y="1689751"/>
                </a:lnTo>
                <a:lnTo>
                  <a:pt x="0" y="1689751"/>
                </a:lnTo>
                <a:lnTo>
                  <a:pt x="0" y="0"/>
                </a:lnTo>
                <a:close/>
              </a:path>
            </a:pathLst>
          </a:custGeom>
          <a:blipFill>
            <a:blip r:embed="rId4"/>
            <a:stretch>
              <a:fillRect l="-1766" r="-1766"/>
            </a:stretch>
          </a:blipFill>
        </p:spPr>
      </p:sp>
      <p:sp>
        <p:nvSpPr>
          <p:cNvPr id="5" name="TextBox 5"/>
          <p:cNvSpPr txBox="1"/>
          <p:nvPr/>
        </p:nvSpPr>
        <p:spPr>
          <a:xfrm>
            <a:off x="7142308" y="457200"/>
            <a:ext cx="8435815" cy="9315450"/>
          </a:xfrm>
          <a:prstGeom prst="rect">
            <a:avLst/>
          </a:prstGeom>
        </p:spPr>
        <p:txBody>
          <a:bodyPr lIns="0" tIns="0" rIns="0" bIns="0" rtlCol="0" anchor="t">
            <a:spAutoFit/>
          </a:bodyPr>
          <a:lstStyle/>
          <a:p>
            <a:pPr marL="596178" lvl="1" indent="-298089">
              <a:lnSpc>
                <a:spcPts val="3865"/>
              </a:lnSpc>
              <a:buFont typeface="Arial"/>
              <a:buChar char="•"/>
            </a:pPr>
            <a:r>
              <a:rPr lang="en-US" sz="2761">
                <a:solidFill>
                  <a:srgbClr val="8D2D33"/>
                </a:solidFill>
                <a:latin typeface="Muli Bold"/>
              </a:rPr>
              <a:t>CoC Nofo Information</a:t>
            </a:r>
          </a:p>
          <a:p>
            <a:pPr marL="596178" lvl="1" indent="-298089">
              <a:lnSpc>
                <a:spcPts val="3865"/>
              </a:lnSpc>
              <a:buFont typeface="Arial"/>
              <a:buChar char="•"/>
            </a:pPr>
            <a:r>
              <a:rPr lang="en-US" sz="2761">
                <a:solidFill>
                  <a:srgbClr val="8D2D33"/>
                </a:solidFill>
                <a:latin typeface="Muli Bold"/>
              </a:rPr>
              <a:t>Key Dates</a:t>
            </a:r>
          </a:p>
          <a:p>
            <a:pPr marL="596178" lvl="1" indent="-298089">
              <a:lnSpc>
                <a:spcPts val="3865"/>
              </a:lnSpc>
              <a:buFont typeface="Arial"/>
              <a:buChar char="•"/>
            </a:pPr>
            <a:r>
              <a:rPr lang="en-US" sz="2761">
                <a:solidFill>
                  <a:srgbClr val="8D2D33"/>
                </a:solidFill>
                <a:latin typeface="Muli Bold"/>
              </a:rPr>
              <a:t>Guidance</a:t>
            </a:r>
          </a:p>
          <a:p>
            <a:pPr marL="596178" lvl="1" indent="-298089">
              <a:lnSpc>
                <a:spcPts val="3865"/>
              </a:lnSpc>
              <a:buFont typeface="Arial"/>
              <a:buChar char="•"/>
            </a:pPr>
            <a:r>
              <a:rPr lang="en-US" sz="2761">
                <a:solidFill>
                  <a:srgbClr val="8D2D33"/>
                </a:solidFill>
                <a:latin typeface="Muli Bold"/>
              </a:rPr>
              <a:t>Noteworthy Changes</a:t>
            </a:r>
          </a:p>
          <a:p>
            <a:pPr marL="596178" lvl="1" indent="-298089">
              <a:lnSpc>
                <a:spcPts val="3865"/>
              </a:lnSpc>
              <a:buFont typeface="Arial"/>
              <a:buChar char="•"/>
            </a:pPr>
            <a:r>
              <a:rPr lang="en-US" sz="2761">
                <a:solidFill>
                  <a:srgbClr val="8D2D33"/>
                </a:solidFill>
                <a:latin typeface="Muli Bold"/>
              </a:rPr>
              <a:t>Fatal Flaws</a:t>
            </a:r>
          </a:p>
          <a:p>
            <a:pPr marL="596178" lvl="1" indent="-298089">
              <a:lnSpc>
                <a:spcPts val="3865"/>
              </a:lnSpc>
              <a:buFont typeface="Arial"/>
              <a:buChar char="•"/>
            </a:pPr>
            <a:r>
              <a:rPr lang="en-US" sz="2761">
                <a:solidFill>
                  <a:srgbClr val="8D2D33"/>
                </a:solidFill>
                <a:latin typeface="Muli Bold"/>
              </a:rPr>
              <a:t>Non-Conflict Grant Review Committee Meeting</a:t>
            </a:r>
          </a:p>
          <a:p>
            <a:pPr marL="596178" lvl="1" indent="-298089">
              <a:lnSpc>
                <a:spcPts val="3865"/>
              </a:lnSpc>
              <a:buFont typeface="Arial"/>
              <a:buChar char="•"/>
            </a:pPr>
            <a:r>
              <a:rPr lang="en-US" sz="2761">
                <a:solidFill>
                  <a:srgbClr val="8D2D33"/>
                </a:solidFill>
                <a:latin typeface="Muli Bold"/>
              </a:rPr>
              <a:t>Local Priority Programs and Populations</a:t>
            </a:r>
          </a:p>
          <a:p>
            <a:pPr marL="596178" lvl="1" indent="-298089">
              <a:lnSpc>
                <a:spcPts val="3865"/>
              </a:lnSpc>
              <a:buFont typeface="Arial"/>
              <a:buChar char="•"/>
            </a:pPr>
            <a:r>
              <a:rPr lang="en-US" sz="2761">
                <a:solidFill>
                  <a:srgbClr val="8D2D33"/>
                </a:solidFill>
                <a:latin typeface="Muli Bold"/>
              </a:rPr>
              <a:t>Application Checklists</a:t>
            </a:r>
          </a:p>
          <a:p>
            <a:pPr marL="596178" lvl="1" indent="-298089">
              <a:lnSpc>
                <a:spcPts val="3865"/>
              </a:lnSpc>
              <a:buFont typeface="Arial"/>
              <a:buChar char="•"/>
            </a:pPr>
            <a:r>
              <a:rPr lang="en-US" sz="2761">
                <a:solidFill>
                  <a:srgbClr val="8D2D33"/>
                </a:solidFill>
                <a:latin typeface="Muli Bold"/>
              </a:rPr>
              <a:t>YHDP</a:t>
            </a:r>
          </a:p>
          <a:p>
            <a:pPr marL="596178" lvl="1" indent="-298089">
              <a:lnSpc>
                <a:spcPts val="3865"/>
              </a:lnSpc>
              <a:buFont typeface="Arial"/>
              <a:buChar char="•"/>
            </a:pPr>
            <a:r>
              <a:rPr lang="en-US" sz="2761">
                <a:solidFill>
                  <a:srgbClr val="8D2D33"/>
                </a:solidFill>
                <a:latin typeface="Muli Bold"/>
              </a:rPr>
              <a:t>New Projects</a:t>
            </a:r>
          </a:p>
          <a:p>
            <a:pPr marL="596178" lvl="1" indent="-298089">
              <a:lnSpc>
                <a:spcPts val="3865"/>
              </a:lnSpc>
              <a:buFont typeface="Arial"/>
              <a:buChar char="•"/>
            </a:pPr>
            <a:r>
              <a:rPr lang="en-US" sz="2761">
                <a:solidFill>
                  <a:srgbClr val="8D2D33"/>
                </a:solidFill>
                <a:latin typeface="Muli Bold"/>
              </a:rPr>
              <a:t>Scoring Tool</a:t>
            </a:r>
          </a:p>
          <a:p>
            <a:pPr marL="596178" lvl="1" indent="-298089">
              <a:lnSpc>
                <a:spcPts val="3865"/>
              </a:lnSpc>
              <a:buFont typeface="Arial"/>
              <a:buChar char="•"/>
            </a:pPr>
            <a:r>
              <a:rPr lang="en-US" sz="2761">
                <a:solidFill>
                  <a:srgbClr val="8D2D33"/>
                </a:solidFill>
                <a:latin typeface="Muli Bold"/>
              </a:rPr>
              <a:t>Thresholds</a:t>
            </a:r>
          </a:p>
          <a:p>
            <a:pPr marL="596178" lvl="1" indent="-298089">
              <a:lnSpc>
                <a:spcPts val="3865"/>
              </a:lnSpc>
              <a:buFont typeface="Arial"/>
              <a:buChar char="•"/>
            </a:pPr>
            <a:r>
              <a:rPr lang="en-US" sz="2761">
                <a:solidFill>
                  <a:srgbClr val="8D2D33"/>
                </a:solidFill>
                <a:latin typeface="Muli Bold"/>
              </a:rPr>
              <a:t>Available Dollars</a:t>
            </a:r>
          </a:p>
          <a:p>
            <a:pPr marL="596178" lvl="1" indent="-298089">
              <a:lnSpc>
                <a:spcPts val="3865"/>
              </a:lnSpc>
              <a:buFont typeface="Arial"/>
              <a:buChar char="•"/>
            </a:pPr>
            <a:r>
              <a:rPr lang="en-US" sz="2761">
                <a:solidFill>
                  <a:srgbClr val="8D2D33"/>
                </a:solidFill>
                <a:latin typeface="Muli Bold"/>
              </a:rPr>
              <a:t>Programs to be Rellocated</a:t>
            </a:r>
          </a:p>
          <a:p>
            <a:pPr marL="596178" lvl="1" indent="-298089">
              <a:lnSpc>
                <a:spcPts val="3865"/>
              </a:lnSpc>
              <a:buFont typeface="Arial"/>
              <a:buChar char="•"/>
            </a:pPr>
            <a:r>
              <a:rPr lang="en-US" sz="2761">
                <a:solidFill>
                  <a:srgbClr val="8D2D33"/>
                </a:solidFill>
                <a:latin typeface="Muli Bold"/>
              </a:rPr>
              <a:t>Reallocation Practices</a:t>
            </a:r>
          </a:p>
          <a:p>
            <a:pPr marL="596178" lvl="1" indent="-298089">
              <a:lnSpc>
                <a:spcPts val="3865"/>
              </a:lnSpc>
              <a:buFont typeface="Arial"/>
              <a:buChar char="•"/>
            </a:pPr>
            <a:r>
              <a:rPr lang="en-US" sz="2761">
                <a:solidFill>
                  <a:srgbClr val="8D2D33"/>
                </a:solidFill>
                <a:latin typeface="Muli Bold"/>
              </a:rPr>
              <a:t>NOFO Process</a:t>
            </a:r>
          </a:p>
          <a:p>
            <a:pPr marL="596178" lvl="1" indent="-298089">
              <a:lnSpc>
                <a:spcPts val="3865"/>
              </a:lnSpc>
              <a:buFont typeface="Arial"/>
              <a:buChar char="•"/>
            </a:pPr>
            <a:r>
              <a:rPr lang="en-US" sz="2761">
                <a:solidFill>
                  <a:srgbClr val="8D2D33"/>
                </a:solidFill>
                <a:latin typeface="Muli Bold"/>
              </a:rPr>
              <a:t>Staff Contact</a:t>
            </a:r>
          </a:p>
          <a:p>
            <a:pPr marL="596178" lvl="1" indent="-298089">
              <a:lnSpc>
                <a:spcPts val="3865"/>
              </a:lnSpc>
              <a:buFont typeface="Arial"/>
              <a:buChar char="•"/>
            </a:pPr>
            <a:r>
              <a:rPr lang="en-US" sz="2761">
                <a:solidFill>
                  <a:srgbClr val="8D2D33"/>
                </a:solidFill>
                <a:latin typeface="Muli Bold"/>
              </a:rPr>
              <a:t>SAMIS Presentation</a:t>
            </a:r>
          </a:p>
          <a:p>
            <a:pPr marL="596178" lvl="1" indent="-298089">
              <a:lnSpc>
                <a:spcPts val="3865"/>
              </a:lnSpc>
              <a:buFont typeface="Arial"/>
              <a:buChar char="•"/>
            </a:pPr>
            <a:r>
              <a:rPr lang="en-US" sz="2761">
                <a:solidFill>
                  <a:srgbClr val="8D2D33"/>
                </a:solidFill>
                <a:latin typeface="Muli Bold"/>
              </a:rPr>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TextBox 5"/>
          <p:cNvSpPr txBox="1"/>
          <p:nvPr/>
        </p:nvSpPr>
        <p:spPr>
          <a:xfrm>
            <a:off x="1028700" y="695234"/>
            <a:ext cx="13703123" cy="1704975"/>
          </a:xfrm>
          <a:prstGeom prst="rect">
            <a:avLst/>
          </a:prstGeom>
        </p:spPr>
        <p:txBody>
          <a:bodyPr lIns="0" tIns="0" rIns="0" bIns="0" rtlCol="0" anchor="t">
            <a:spAutoFit/>
          </a:bodyPr>
          <a:lstStyle/>
          <a:p>
            <a:pPr>
              <a:lnSpc>
                <a:spcPts val="6600"/>
              </a:lnSpc>
            </a:pPr>
            <a:r>
              <a:rPr lang="en-US" sz="6000">
                <a:solidFill>
                  <a:srgbClr val="8D2D33"/>
                </a:solidFill>
                <a:latin typeface="Muli Black"/>
              </a:rPr>
              <a:t>Programs/to be Reallocated </a:t>
            </a:r>
          </a:p>
          <a:p>
            <a:pPr>
              <a:lnSpc>
                <a:spcPts val="6600"/>
              </a:lnSpc>
            </a:pPr>
            <a:endParaRPr lang="en-US" sz="6000">
              <a:solidFill>
                <a:srgbClr val="8D2D33"/>
              </a:solidFill>
              <a:latin typeface="Muli Black"/>
            </a:endParaRPr>
          </a:p>
        </p:txBody>
      </p:sp>
      <p:sp>
        <p:nvSpPr>
          <p:cNvPr id="6" name="TextBox 6"/>
          <p:cNvSpPr txBox="1"/>
          <p:nvPr/>
        </p:nvSpPr>
        <p:spPr>
          <a:xfrm>
            <a:off x="4883818" y="2104574"/>
            <a:ext cx="11560297" cy="2734945"/>
          </a:xfrm>
          <a:prstGeom prst="rect">
            <a:avLst/>
          </a:prstGeom>
        </p:spPr>
        <p:txBody>
          <a:bodyPr lIns="0" tIns="0" rIns="0" bIns="0" rtlCol="0" anchor="t">
            <a:spAutoFit/>
          </a:bodyPr>
          <a:lstStyle/>
          <a:p>
            <a:pPr marL="1122679" lvl="1" indent="-561340">
              <a:lnSpc>
                <a:spcPts val="7279"/>
              </a:lnSpc>
              <a:buFont typeface="Arial"/>
              <a:buChar char="•"/>
            </a:pPr>
            <a:r>
              <a:rPr lang="en-US" sz="5199">
                <a:solidFill>
                  <a:srgbClr val="8D2D33"/>
                </a:solidFill>
                <a:latin typeface="Canva Sans Bold"/>
              </a:rPr>
              <a:t>Project Succeed PSH $1,294,322</a:t>
            </a:r>
          </a:p>
          <a:p>
            <a:pPr marL="1122679" lvl="1" indent="-561340">
              <a:lnSpc>
                <a:spcPts val="7279"/>
              </a:lnSpc>
              <a:buFont typeface="Arial"/>
              <a:buChar char="•"/>
            </a:pPr>
            <a:r>
              <a:rPr lang="en-US" sz="5199">
                <a:solidFill>
                  <a:srgbClr val="8D2D33"/>
                </a:solidFill>
                <a:latin typeface="Canva Sans Bold"/>
              </a:rPr>
              <a:t>Beacon Place PSH $806,594</a:t>
            </a:r>
          </a:p>
          <a:p>
            <a:pPr marL="1122679" lvl="1" indent="-561340">
              <a:lnSpc>
                <a:spcPts val="7279"/>
              </a:lnSpc>
              <a:buFont typeface="Arial"/>
              <a:buChar char="•"/>
            </a:pPr>
            <a:r>
              <a:rPr lang="en-US" sz="5199">
                <a:solidFill>
                  <a:srgbClr val="8D2D33"/>
                </a:solidFill>
                <a:latin typeface="Canva Sans Bold"/>
              </a:rPr>
              <a:t>Home Run 2 PSH $628,968</a:t>
            </a:r>
          </a:p>
        </p:txBody>
      </p:sp>
      <p:sp>
        <p:nvSpPr>
          <p:cNvPr id="7" name="TextBox 7"/>
          <p:cNvSpPr txBox="1"/>
          <p:nvPr/>
        </p:nvSpPr>
        <p:spPr>
          <a:xfrm>
            <a:off x="9815488" y="6690566"/>
            <a:ext cx="11560297" cy="887095"/>
          </a:xfrm>
          <a:prstGeom prst="rect">
            <a:avLst/>
          </a:prstGeom>
        </p:spPr>
        <p:txBody>
          <a:bodyPr lIns="0" tIns="0" rIns="0" bIns="0" rtlCol="0" anchor="t">
            <a:spAutoFit/>
          </a:bodyPr>
          <a:lstStyle/>
          <a:p>
            <a:pPr marL="1122679" lvl="1" indent="-561340">
              <a:lnSpc>
                <a:spcPts val="7279"/>
              </a:lnSpc>
              <a:buFont typeface="Arial"/>
              <a:buChar char="•"/>
            </a:pPr>
            <a:r>
              <a:rPr lang="en-US" sz="5199">
                <a:solidFill>
                  <a:srgbClr val="8D2D33"/>
                </a:solidFill>
                <a:latin typeface="Canva Sans Bold"/>
              </a:rPr>
              <a:t>$2,729,884.00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15579428"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2"/>
            <a:stretch>
              <a:fillRect/>
            </a:stretch>
          </a:blipFill>
        </p:spPr>
      </p:sp>
      <p:sp>
        <p:nvSpPr>
          <p:cNvPr id="3" name="TextBox 3"/>
          <p:cNvSpPr txBox="1"/>
          <p:nvPr/>
        </p:nvSpPr>
        <p:spPr>
          <a:xfrm>
            <a:off x="2464296" y="180975"/>
            <a:ext cx="14528304" cy="1615827"/>
          </a:xfrm>
          <a:prstGeom prst="rect">
            <a:avLst/>
          </a:prstGeom>
        </p:spPr>
        <p:txBody>
          <a:bodyPr wrap="square" lIns="0" tIns="0" rIns="0" bIns="0" rtlCol="0" anchor="t">
            <a:spAutoFit/>
          </a:bodyPr>
          <a:lstStyle/>
          <a:p>
            <a:pPr algn="ctr">
              <a:lnSpc>
                <a:spcPts val="12599"/>
              </a:lnSpc>
            </a:pPr>
            <a:r>
              <a:rPr lang="en-US" sz="9000" dirty="0">
                <a:solidFill>
                  <a:srgbClr val="8D2D33"/>
                </a:solidFill>
                <a:latin typeface="Open Sans Extra Bold"/>
              </a:rPr>
              <a:t>Reallocation </a:t>
            </a:r>
            <a:r>
              <a:rPr lang="en-US" sz="9000" dirty="0" smtClean="0">
                <a:solidFill>
                  <a:srgbClr val="8D2D33"/>
                </a:solidFill>
                <a:latin typeface="Open Sans Extra Bold"/>
              </a:rPr>
              <a:t>Practices</a:t>
            </a:r>
            <a:endParaRPr lang="en-US" sz="9000" dirty="0">
              <a:solidFill>
                <a:srgbClr val="8D2D33"/>
              </a:solidFill>
              <a:latin typeface="Open Sans Extra Bold"/>
            </a:endParaRPr>
          </a:p>
        </p:txBody>
      </p:sp>
      <p:sp>
        <p:nvSpPr>
          <p:cNvPr id="4" name="TextBox 4"/>
          <p:cNvSpPr txBox="1"/>
          <p:nvPr/>
        </p:nvSpPr>
        <p:spPr>
          <a:xfrm>
            <a:off x="0" y="1921184"/>
            <a:ext cx="16782510" cy="7520940"/>
          </a:xfrm>
          <a:prstGeom prst="rect">
            <a:avLst/>
          </a:prstGeom>
        </p:spPr>
        <p:txBody>
          <a:bodyPr lIns="0" tIns="0" rIns="0" bIns="0" rtlCol="0" anchor="t">
            <a:spAutoFit/>
          </a:bodyPr>
          <a:lstStyle/>
          <a:p>
            <a:pPr algn="ctr">
              <a:lnSpc>
                <a:spcPts val="3359"/>
              </a:lnSpc>
              <a:spcBef>
                <a:spcPct val="0"/>
              </a:spcBef>
            </a:pPr>
            <a:r>
              <a:rPr lang="en-US" sz="2400">
                <a:solidFill>
                  <a:srgbClr val="8D2D33"/>
                </a:solidFill>
                <a:latin typeface="Open Sans Extra Bold"/>
              </a:rPr>
              <a:t>Criteria for reallocation </a:t>
            </a:r>
          </a:p>
          <a:p>
            <a:pPr marL="518160" lvl="1" indent="-259080">
              <a:lnSpc>
                <a:spcPts val="3359"/>
              </a:lnSpc>
              <a:buFont typeface="Arial"/>
              <a:buChar char="•"/>
            </a:pPr>
            <a:r>
              <a:rPr lang="en-US" sz="2400">
                <a:solidFill>
                  <a:srgbClr val="8D2D33"/>
                </a:solidFill>
                <a:latin typeface="Open Sans Extra Bold"/>
              </a:rPr>
              <a:t>The HHA may reduce or reject a funding request from a project applicant. For renewal projects, this is considered reallocation. Reallocation may be required for any of the following reasons:</a:t>
            </a:r>
          </a:p>
          <a:p>
            <a:pPr marL="518160" lvl="1" indent="-259080">
              <a:lnSpc>
                <a:spcPts val="3359"/>
              </a:lnSpc>
              <a:buFont typeface="Arial"/>
              <a:buChar char="•"/>
            </a:pPr>
            <a:r>
              <a:rPr lang="en-US" sz="2400">
                <a:solidFill>
                  <a:srgbClr val="8D2D33"/>
                </a:solidFill>
                <a:latin typeface="Open Sans Extra Bold"/>
              </a:rPr>
              <a:t>Failure to meet any threshold criteria for grantees of the HUD CoC Program</a:t>
            </a:r>
          </a:p>
          <a:p>
            <a:pPr marL="518160" lvl="1" indent="-259080">
              <a:lnSpc>
                <a:spcPts val="3359"/>
              </a:lnSpc>
              <a:buFont typeface="Arial"/>
              <a:buChar char="•"/>
            </a:pPr>
            <a:r>
              <a:rPr lang="en-US" sz="2400">
                <a:solidFill>
                  <a:srgbClr val="8D2D33"/>
                </a:solidFill>
                <a:latin typeface="Open Sans Extra Bold"/>
              </a:rPr>
              <a:t>Outstanding obligation to HUD that is in arrears or for which a payment schedule has not been agreed upon Audit finding(s) for which a response is overdue or unsatisfactory</a:t>
            </a:r>
          </a:p>
          <a:p>
            <a:pPr marL="518160" lvl="1" indent="-259080">
              <a:lnSpc>
                <a:spcPts val="3359"/>
              </a:lnSpc>
              <a:buFont typeface="Arial"/>
              <a:buChar char="•"/>
            </a:pPr>
            <a:r>
              <a:rPr lang="en-US" sz="2400">
                <a:solidFill>
                  <a:srgbClr val="8D2D33"/>
                </a:solidFill>
                <a:latin typeface="Open Sans Extra Bold"/>
              </a:rPr>
              <a:t>History of inadequate financial management accounting practices</a:t>
            </a:r>
          </a:p>
          <a:p>
            <a:pPr marL="518160" lvl="1" indent="-259080">
              <a:lnSpc>
                <a:spcPts val="3359"/>
              </a:lnSpc>
              <a:buFont typeface="Arial"/>
              <a:buChar char="•"/>
            </a:pPr>
            <a:r>
              <a:rPr lang="en-US" sz="2400">
                <a:solidFill>
                  <a:srgbClr val="8D2D33"/>
                </a:solidFill>
                <a:latin typeface="Open Sans Extra Bold"/>
              </a:rPr>
              <a:t>Evidence of untimely expenditures on prior award</a:t>
            </a:r>
          </a:p>
          <a:p>
            <a:pPr marL="518160" lvl="1" indent="-259080">
              <a:lnSpc>
                <a:spcPts val="3359"/>
              </a:lnSpc>
              <a:buFont typeface="Arial"/>
              <a:buChar char="•"/>
            </a:pPr>
            <a:r>
              <a:rPr lang="en-US" sz="2400">
                <a:solidFill>
                  <a:srgbClr val="8D2D33"/>
                </a:solidFill>
                <a:latin typeface="Open Sans Extra Bold"/>
              </a:rPr>
              <a:t>Evidence of noncompliance with HUD and/or CoC policies, including coordinated entry and written standards for assistance</a:t>
            </a:r>
          </a:p>
          <a:p>
            <a:pPr marL="518160" lvl="1" indent="-259080">
              <a:lnSpc>
                <a:spcPts val="3359"/>
              </a:lnSpc>
              <a:buFont typeface="Arial"/>
              <a:buChar char="•"/>
            </a:pPr>
            <a:r>
              <a:rPr lang="en-US" sz="2400">
                <a:solidFill>
                  <a:srgbClr val="8D2D33"/>
                </a:solidFill>
                <a:latin typeface="Open Sans Extra Bold"/>
              </a:rPr>
              <a:t>History of other major capacity issues that have significantly impacted the operation of the project and its performance</a:t>
            </a:r>
          </a:p>
          <a:p>
            <a:pPr marL="518160" lvl="1" indent="-259080">
              <a:lnSpc>
                <a:spcPts val="3359"/>
              </a:lnSpc>
              <a:buFont typeface="Arial"/>
              <a:buChar char="•"/>
            </a:pPr>
            <a:r>
              <a:rPr lang="en-US" sz="2400">
                <a:solidFill>
                  <a:srgbClr val="8D2D33"/>
                </a:solidFill>
                <a:latin typeface="Open Sans Extra Bold"/>
              </a:rPr>
              <a:t>History of serving ineligible persons, expending funds on ineligible costs, or failing to expend funds within statutorily established timeframes</a:t>
            </a:r>
          </a:p>
          <a:p>
            <a:pPr marL="518160" lvl="1" indent="-259080">
              <a:lnSpc>
                <a:spcPts val="3359"/>
              </a:lnSpc>
              <a:buFont typeface="Arial"/>
              <a:buChar char="•"/>
            </a:pPr>
            <a:r>
              <a:rPr lang="en-US" sz="2400">
                <a:solidFill>
                  <a:srgbClr val="8D2D33"/>
                </a:solidFill>
                <a:latin typeface="Open Sans Extra Bold"/>
              </a:rPr>
              <a:t>Failing to consistently meet the CoC performance measures, e.g. low score in the evaluation process</a:t>
            </a:r>
          </a:p>
          <a:p>
            <a:pPr marL="518160" lvl="1" indent="-259080">
              <a:lnSpc>
                <a:spcPts val="3359"/>
              </a:lnSpc>
              <a:buFont typeface="Arial"/>
              <a:buChar char="•"/>
            </a:pPr>
            <a:r>
              <a:rPr lang="en-US" sz="2400">
                <a:solidFill>
                  <a:srgbClr val="8D2D33"/>
                </a:solidFill>
                <a:latin typeface="Open Sans Extra Bold"/>
              </a:rPr>
              <a:t>Failing to provide documentation required by the CoC local competition for a project application or project review in the time or manner required</a:t>
            </a:r>
          </a:p>
          <a:p>
            <a:pPr marL="518160" lvl="1" indent="-259080">
              <a:lnSpc>
                <a:spcPts val="3359"/>
              </a:lnSpc>
              <a:buFont typeface="Arial"/>
              <a:buChar char="•"/>
            </a:pPr>
            <a:r>
              <a:rPr lang="en-US" sz="2400">
                <a:solidFill>
                  <a:srgbClr val="8D2D33"/>
                </a:solidFill>
                <a:latin typeface="Open Sans Extra Bold"/>
              </a:rPr>
              <a:t>Applicant choice to voluntarily reallocate all or a part of its award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5400000">
            <a:off x="16877590" y="4466754"/>
            <a:ext cx="1526842" cy="763421"/>
          </a:xfrm>
          <a:custGeom>
            <a:avLst/>
            <a:gdLst/>
            <a:ahLst/>
            <a:cxnLst/>
            <a:rect l="l" t="t" r="r" b="b"/>
            <a:pathLst>
              <a:path w="1526842" h="763421">
                <a:moveTo>
                  <a:pt x="0" y="0"/>
                </a:moveTo>
                <a:lnTo>
                  <a:pt x="1526841" y="0"/>
                </a:lnTo>
                <a:lnTo>
                  <a:pt x="1526841" y="763421"/>
                </a:lnTo>
                <a:lnTo>
                  <a:pt x="0" y="76342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10800000">
            <a:off x="-2292062" y="6785816"/>
            <a:ext cx="7064180" cy="3532090"/>
          </a:xfrm>
          <a:custGeom>
            <a:avLst/>
            <a:gdLst/>
            <a:ahLst/>
            <a:cxnLst/>
            <a:rect l="l" t="t" r="r" b="b"/>
            <a:pathLst>
              <a:path w="7064180" h="3532090">
                <a:moveTo>
                  <a:pt x="0" y="0"/>
                </a:moveTo>
                <a:lnTo>
                  <a:pt x="7064180" y="0"/>
                </a:lnTo>
                <a:lnTo>
                  <a:pt x="7064180" y="3532090"/>
                </a:lnTo>
                <a:lnTo>
                  <a:pt x="0" y="353209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4"/>
            <a:stretch>
              <a:fillRect/>
            </a:stretch>
          </a:blipFill>
        </p:spPr>
      </p:sp>
      <p:sp>
        <p:nvSpPr>
          <p:cNvPr id="5" name="Freeform 5"/>
          <p:cNvSpPr/>
          <p:nvPr/>
        </p:nvSpPr>
        <p:spPr>
          <a:xfrm>
            <a:off x="4450973" y="2107954"/>
            <a:ext cx="11593994" cy="6244047"/>
          </a:xfrm>
          <a:custGeom>
            <a:avLst/>
            <a:gdLst/>
            <a:ahLst/>
            <a:cxnLst/>
            <a:rect l="l" t="t" r="r" b="b"/>
            <a:pathLst>
              <a:path w="11593994" h="6244047">
                <a:moveTo>
                  <a:pt x="0" y="0"/>
                </a:moveTo>
                <a:lnTo>
                  <a:pt x="11593994" y="0"/>
                </a:lnTo>
                <a:lnTo>
                  <a:pt x="11593994" y="6244047"/>
                </a:lnTo>
                <a:lnTo>
                  <a:pt x="0" y="6244047"/>
                </a:lnTo>
                <a:lnTo>
                  <a:pt x="0" y="0"/>
                </a:lnTo>
                <a:close/>
              </a:path>
            </a:pathLst>
          </a:custGeom>
          <a:blipFill>
            <a:blip r:embed="rId5"/>
            <a:stretch>
              <a:fillRect/>
            </a:stretch>
          </a:blipFill>
        </p:spPr>
      </p:sp>
      <p:sp>
        <p:nvSpPr>
          <p:cNvPr id="6" name="TextBox 6"/>
          <p:cNvSpPr txBox="1"/>
          <p:nvPr/>
        </p:nvSpPr>
        <p:spPr>
          <a:xfrm>
            <a:off x="1028700" y="695234"/>
            <a:ext cx="13703123" cy="866775"/>
          </a:xfrm>
          <a:prstGeom prst="rect">
            <a:avLst/>
          </a:prstGeom>
        </p:spPr>
        <p:txBody>
          <a:bodyPr lIns="0" tIns="0" rIns="0" bIns="0" rtlCol="0" anchor="t">
            <a:spAutoFit/>
          </a:bodyPr>
          <a:lstStyle/>
          <a:p>
            <a:pPr>
              <a:lnSpc>
                <a:spcPts val="6600"/>
              </a:lnSpc>
            </a:pPr>
            <a:r>
              <a:rPr lang="en-US" sz="6000">
                <a:solidFill>
                  <a:srgbClr val="EFD1A9"/>
                </a:solidFill>
                <a:latin typeface="Muli Black"/>
              </a:rPr>
              <a:t>NOFO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grpSp>
        <p:nvGrpSpPr>
          <p:cNvPr id="2" name="Group 2"/>
          <p:cNvGrpSpPr/>
          <p:nvPr/>
        </p:nvGrpSpPr>
        <p:grpSpPr>
          <a:xfrm>
            <a:off x="11068635" y="2530660"/>
            <a:ext cx="5125824" cy="884994"/>
            <a:chOff x="0" y="0"/>
            <a:chExt cx="6834432" cy="1179992"/>
          </a:xfrm>
        </p:grpSpPr>
        <p:sp>
          <p:nvSpPr>
            <p:cNvPr id="3" name="TextBox 3"/>
            <p:cNvSpPr txBox="1"/>
            <p:nvPr/>
          </p:nvSpPr>
          <p:spPr>
            <a:xfrm>
              <a:off x="1186119" y="301955"/>
              <a:ext cx="5648312" cy="528456"/>
            </a:xfrm>
            <a:prstGeom prst="rect">
              <a:avLst/>
            </a:prstGeom>
          </p:spPr>
          <p:txBody>
            <a:bodyPr lIns="0" tIns="0" rIns="0" bIns="0" rtlCol="0" anchor="t">
              <a:spAutoFit/>
            </a:bodyPr>
            <a:lstStyle/>
            <a:p>
              <a:pPr>
                <a:lnSpc>
                  <a:spcPts val="3359"/>
                </a:lnSpc>
                <a:spcBef>
                  <a:spcPct val="0"/>
                </a:spcBef>
              </a:pPr>
              <a:r>
                <a:rPr lang="en-US" sz="2399">
                  <a:solidFill>
                    <a:srgbClr val="305049"/>
                  </a:solidFill>
                  <a:latin typeface="Muli Regular"/>
                </a:rPr>
                <a:t>Staff Contact</a:t>
              </a:r>
            </a:p>
          </p:txBody>
        </p:sp>
        <p:sp>
          <p:nvSpPr>
            <p:cNvPr id="4" name="Freeform 4"/>
            <p:cNvSpPr/>
            <p:nvPr/>
          </p:nvSpPr>
          <p:spPr>
            <a:xfrm rot="-5400000">
              <a:off x="-294998" y="294998"/>
              <a:ext cx="1179992" cy="589996"/>
            </a:xfrm>
            <a:custGeom>
              <a:avLst/>
              <a:gdLst/>
              <a:ahLst/>
              <a:cxnLst/>
              <a:rect l="l" t="t" r="r" b="b"/>
              <a:pathLst>
                <a:path w="1179992" h="589996">
                  <a:moveTo>
                    <a:pt x="0" y="0"/>
                  </a:moveTo>
                  <a:lnTo>
                    <a:pt x="1179992" y="0"/>
                  </a:lnTo>
                  <a:lnTo>
                    <a:pt x="1179992" y="589996"/>
                  </a:lnTo>
                  <a:lnTo>
                    <a:pt x="0" y="589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5" name="Group 5"/>
          <p:cNvGrpSpPr/>
          <p:nvPr/>
        </p:nvGrpSpPr>
        <p:grpSpPr>
          <a:xfrm>
            <a:off x="11068635" y="3374656"/>
            <a:ext cx="5125824" cy="1203791"/>
            <a:chOff x="0" y="0"/>
            <a:chExt cx="6834432" cy="1605054"/>
          </a:xfrm>
        </p:grpSpPr>
        <p:sp>
          <p:nvSpPr>
            <p:cNvPr id="6" name="TextBox 6"/>
            <p:cNvSpPr txBox="1"/>
            <p:nvPr/>
          </p:nvSpPr>
          <p:spPr>
            <a:xfrm>
              <a:off x="1186119" y="-47625"/>
              <a:ext cx="5648312" cy="1652679"/>
            </a:xfrm>
            <a:prstGeom prst="rect">
              <a:avLst/>
            </a:prstGeom>
          </p:spPr>
          <p:txBody>
            <a:bodyPr lIns="0" tIns="0" rIns="0" bIns="0" rtlCol="0" anchor="t">
              <a:spAutoFit/>
            </a:bodyPr>
            <a:lstStyle/>
            <a:p>
              <a:pPr>
                <a:lnSpc>
                  <a:spcPts val="3359"/>
                </a:lnSpc>
                <a:spcBef>
                  <a:spcPct val="0"/>
                </a:spcBef>
              </a:pPr>
              <a:r>
                <a:rPr lang="en-US" sz="2399" dirty="0">
                  <a:solidFill>
                    <a:srgbClr val="305049"/>
                  </a:solidFill>
                  <a:latin typeface="Muli Regular"/>
                </a:rPr>
                <a:t>Maria Bond, Homeless Program and Contract Manager</a:t>
              </a:r>
            </a:p>
          </p:txBody>
        </p:sp>
        <p:sp>
          <p:nvSpPr>
            <p:cNvPr id="7" name="Freeform 7"/>
            <p:cNvSpPr/>
            <p:nvPr/>
          </p:nvSpPr>
          <p:spPr>
            <a:xfrm rot="-5400000">
              <a:off x="-294998" y="507529"/>
              <a:ext cx="1179992" cy="589996"/>
            </a:xfrm>
            <a:custGeom>
              <a:avLst/>
              <a:gdLst/>
              <a:ahLst/>
              <a:cxnLst/>
              <a:rect l="l" t="t" r="r" b="b"/>
              <a:pathLst>
                <a:path w="1179992" h="589996">
                  <a:moveTo>
                    <a:pt x="0" y="0"/>
                  </a:moveTo>
                  <a:lnTo>
                    <a:pt x="1179992" y="0"/>
                  </a:lnTo>
                  <a:lnTo>
                    <a:pt x="1179992" y="589996"/>
                  </a:lnTo>
                  <a:lnTo>
                    <a:pt x="0" y="589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grpSp>
        <p:nvGrpSpPr>
          <p:cNvPr id="8" name="Group 8"/>
          <p:cNvGrpSpPr/>
          <p:nvPr/>
        </p:nvGrpSpPr>
        <p:grpSpPr>
          <a:xfrm>
            <a:off x="11068635" y="4573354"/>
            <a:ext cx="5125824" cy="884994"/>
            <a:chOff x="0" y="0"/>
            <a:chExt cx="6834432" cy="1179992"/>
          </a:xfrm>
        </p:grpSpPr>
        <p:sp>
          <p:nvSpPr>
            <p:cNvPr id="9" name="TextBox 9"/>
            <p:cNvSpPr txBox="1"/>
            <p:nvPr/>
          </p:nvSpPr>
          <p:spPr>
            <a:xfrm>
              <a:off x="1186119" y="301955"/>
              <a:ext cx="5648312" cy="528456"/>
            </a:xfrm>
            <a:prstGeom prst="rect">
              <a:avLst/>
            </a:prstGeom>
          </p:spPr>
          <p:txBody>
            <a:bodyPr lIns="0" tIns="0" rIns="0" bIns="0" rtlCol="0" anchor="t">
              <a:spAutoFit/>
            </a:bodyPr>
            <a:lstStyle/>
            <a:p>
              <a:pPr>
                <a:lnSpc>
                  <a:spcPts val="3359"/>
                </a:lnSpc>
                <a:spcBef>
                  <a:spcPct val="0"/>
                </a:spcBef>
              </a:pPr>
              <a:r>
                <a:rPr lang="en-US" sz="2399">
                  <a:solidFill>
                    <a:srgbClr val="305049"/>
                  </a:solidFill>
                  <a:latin typeface="Muli Regular"/>
                </a:rPr>
                <a:t>mbond@pbcgov.org</a:t>
              </a:r>
            </a:p>
          </p:txBody>
        </p:sp>
        <p:sp>
          <p:nvSpPr>
            <p:cNvPr id="10" name="Freeform 10"/>
            <p:cNvSpPr/>
            <p:nvPr/>
          </p:nvSpPr>
          <p:spPr>
            <a:xfrm rot="-5400000">
              <a:off x="-294998" y="294998"/>
              <a:ext cx="1179992" cy="589996"/>
            </a:xfrm>
            <a:custGeom>
              <a:avLst/>
              <a:gdLst/>
              <a:ahLst/>
              <a:cxnLst/>
              <a:rect l="l" t="t" r="r" b="b"/>
              <a:pathLst>
                <a:path w="1179992" h="589996">
                  <a:moveTo>
                    <a:pt x="0" y="0"/>
                  </a:moveTo>
                  <a:lnTo>
                    <a:pt x="1179992" y="0"/>
                  </a:lnTo>
                  <a:lnTo>
                    <a:pt x="1179992" y="589996"/>
                  </a:lnTo>
                  <a:lnTo>
                    <a:pt x="0" y="5899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sp>
        <p:nvSpPr>
          <p:cNvPr id="11" name="AutoShape 11"/>
          <p:cNvSpPr/>
          <p:nvPr/>
        </p:nvSpPr>
        <p:spPr>
          <a:xfrm>
            <a:off x="0" y="0"/>
            <a:ext cx="9144000" cy="10287000"/>
          </a:xfrm>
          <a:prstGeom prst="rect">
            <a:avLst/>
          </a:prstGeom>
          <a:solidFill>
            <a:srgbClr val="8D2D33"/>
          </a:solidFill>
        </p:spPr>
      </p:sp>
      <p:sp>
        <p:nvSpPr>
          <p:cNvPr id="12" name="Freeform 12"/>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81" t="-6092" b="-189"/>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169" r="-169" b="-338"/>
            </a:stretch>
          </a:blipFill>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5400000">
            <a:off x="799980" y="1400048"/>
            <a:ext cx="914880" cy="457440"/>
          </a:xfrm>
          <a:custGeom>
            <a:avLst/>
            <a:gdLst/>
            <a:ahLst/>
            <a:cxnLst/>
            <a:rect l="l" t="t" r="r" b="b"/>
            <a:pathLst>
              <a:path w="914880" h="457440">
                <a:moveTo>
                  <a:pt x="0" y="0"/>
                </a:moveTo>
                <a:lnTo>
                  <a:pt x="914880" y="0"/>
                </a:lnTo>
                <a:lnTo>
                  <a:pt x="914880" y="457440"/>
                </a:lnTo>
                <a:lnTo>
                  <a:pt x="0" y="4574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4" name="Freeform 4"/>
          <p:cNvSpPr/>
          <p:nvPr/>
        </p:nvSpPr>
        <p:spPr>
          <a:xfrm>
            <a:off x="8221742" y="384325"/>
            <a:ext cx="9911437" cy="9518351"/>
          </a:xfrm>
          <a:custGeom>
            <a:avLst/>
            <a:gdLst/>
            <a:ahLst/>
            <a:cxnLst/>
            <a:rect l="l" t="t" r="r" b="b"/>
            <a:pathLst>
              <a:path w="9911437" h="9518351">
                <a:moveTo>
                  <a:pt x="0" y="0"/>
                </a:moveTo>
                <a:lnTo>
                  <a:pt x="9911437" y="0"/>
                </a:lnTo>
                <a:lnTo>
                  <a:pt x="9911437" y="9518350"/>
                </a:lnTo>
                <a:lnTo>
                  <a:pt x="0" y="9518350"/>
                </a:lnTo>
                <a:lnTo>
                  <a:pt x="0" y="0"/>
                </a:lnTo>
                <a:close/>
              </a:path>
            </a:pathLst>
          </a:custGeom>
          <a:blipFill>
            <a:blip r:embed="rId5"/>
            <a:stretch>
              <a:fillRect l="-22871" r="-21011"/>
            </a:stretch>
          </a:blipFill>
        </p:spPr>
      </p:sp>
      <p:grpSp>
        <p:nvGrpSpPr>
          <p:cNvPr id="5" name="Group 5"/>
          <p:cNvGrpSpPr/>
          <p:nvPr/>
        </p:nvGrpSpPr>
        <p:grpSpPr>
          <a:xfrm>
            <a:off x="13414807" y="499726"/>
            <a:ext cx="4549656" cy="2611872"/>
            <a:chOff x="0" y="0"/>
            <a:chExt cx="1198263" cy="687900"/>
          </a:xfrm>
        </p:grpSpPr>
        <p:sp>
          <p:nvSpPr>
            <p:cNvPr id="6" name="Freeform 6"/>
            <p:cNvSpPr/>
            <p:nvPr/>
          </p:nvSpPr>
          <p:spPr>
            <a:xfrm>
              <a:off x="0" y="0"/>
              <a:ext cx="1198263" cy="687900"/>
            </a:xfrm>
            <a:custGeom>
              <a:avLst/>
              <a:gdLst/>
              <a:ahLst/>
              <a:cxnLst/>
              <a:rect l="l" t="t" r="r" b="b"/>
              <a:pathLst>
                <a:path w="1198263" h="687900">
                  <a:moveTo>
                    <a:pt x="86784" y="0"/>
                  </a:moveTo>
                  <a:lnTo>
                    <a:pt x="1111479" y="0"/>
                  </a:lnTo>
                  <a:cubicBezTo>
                    <a:pt x="1159409" y="0"/>
                    <a:pt x="1198263" y="38855"/>
                    <a:pt x="1198263" y="86784"/>
                  </a:cubicBezTo>
                  <a:lnTo>
                    <a:pt x="1198263" y="601116"/>
                  </a:lnTo>
                  <a:cubicBezTo>
                    <a:pt x="1198263" y="624133"/>
                    <a:pt x="1189120" y="646207"/>
                    <a:pt x="1172845" y="662482"/>
                  </a:cubicBezTo>
                  <a:cubicBezTo>
                    <a:pt x="1156570" y="678757"/>
                    <a:pt x="1134496" y="687900"/>
                    <a:pt x="1111479" y="687900"/>
                  </a:cubicBezTo>
                  <a:lnTo>
                    <a:pt x="86784" y="687900"/>
                  </a:lnTo>
                  <a:cubicBezTo>
                    <a:pt x="38855" y="687900"/>
                    <a:pt x="0" y="649046"/>
                    <a:pt x="0" y="601116"/>
                  </a:cubicBezTo>
                  <a:lnTo>
                    <a:pt x="0" y="86784"/>
                  </a:lnTo>
                  <a:cubicBezTo>
                    <a:pt x="0" y="38855"/>
                    <a:pt x="38855" y="0"/>
                    <a:pt x="86784" y="0"/>
                  </a:cubicBezTo>
                  <a:close/>
                </a:path>
              </a:pathLst>
            </a:custGeom>
            <a:solidFill>
              <a:srgbClr val="C00101"/>
            </a:solidFill>
          </p:spPr>
        </p:sp>
        <p:sp>
          <p:nvSpPr>
            <p:cNvPr id="7" name="TextBox 7"/>
            <p:cNvSpPr txBox="1"/>
            <p:nvPr/>
          </p:nvSpPr>
          <p:spPr>
            <a:xfrm>
              <a:off x="0" y="-47625"/>
              <a:ext cx="812800" cy="860425"/>
            </a:xfrm>
            <a:prstGeom prst="rect">
              <a:avLst/>
            </a:prstGeom>
          </p:spPr>
          <p:txBody>
            <a:bodyPr lIns="50800" tIns="50800" rIns="50800" bIns="50800" rtlCol="0" anchor="ctr"/>
            <a:lstStyle/>
            <a:p>
              <a:pPr algn="ctr">
                <a:lnSpc>
                  <a:spcPts val="3359"/>
                </a:lnSpc>
              </a:pPr>
              <a:endParaRPr/>
            </a:p>
          </p:txBody>
        </p:sp>
      </p:grpSp>
      <p:sp>
        <p:nvSpPr>
          <p:cNvPr id="8" name="TextBox 8"/>
          <p:cNvSpPr txBox="1"/>
          <p:nvPr/>
        </p:nvSpPr>
        <p:spPr>
          <a:xfrm>
            <a:off x="1922581" y="1019175"/>
            <a:ext cx="10300955" cy="2439830"/>
          </a:xfrm>
          <a:prstGeom prst="rect">
            <a:avLst/>
          </a:prstGeom>
        </p:spPr>
        <p:txBody>
          <a:bodyPr lIns="0" tIns="0" rIns="0" bIns="0" rtlCol="0" anchor="t">
            <a:spAutoFit/>
          </a:bodyPr>
          <a:lstStyle/>
          <a:p>
            <a:pPr>
              <a:lnSpc>
                <a:spcPts val="9600"/>
              </a:lnSpc>
            </a:pPr>
            <a:r>
              <a:rPr lang="en-US" sz="8000">
                <a:solidFill>
                  <a:srgbClr val="8D2D33"/>
                </a:solidFill>
                <a:latin typeface="Muli Black"/>
              </a:rPr>
              <a:t>CoC NOFO Information</a:t>
            </a:r>
          </a:p>
        </p:txBody>
      </p:sp>
      <p:sp>
        <p:nvSpPr>
          <p:cNvPr id="9" name="TextBox 9"/>
          <p:cNvSpPr txBox="1"/>
          <p:nvPr/>
        </p:nvSpPr>
        <p:spPr>
          <a:xfrm>
            <a:off x="13528159" y="461626"/>
            <a:ext cx="4322951" cy="2585085"/>
          </a:xfrm>
          <a:prstGeom prst="rect">
            <a:avLst/>
          </a:prstGeom>
        </p:spPr>
        <p:txBody>
          <a:bodyPr lIns="0" tIns="0" rIns="0" bIns="0" rtlCol="0" anchor="t">
            <a:spAutoFit/>
          </a:bodyPr>
          <a:lstStyle/>
          <a:p>
            <a:pPr algn="ctr">
              <a:lnSpc>
                <a:spcPts val="2939"/>
              </a:lnSpc>
            </a:pPr>
            <a:r>
              <a:rPr lang="en-US" sz="2099">
                <a:solidFill>
                  <a:srgbClr val="FFFFFF"/>
                </a:solidFill>
                <a:latin typeface="Canva Sans Bold"/>
              </a:rPr>
              <a:t>Each year, Palm Beach County receives several million dollars in HUD CoC funding that is renewed annually. This year there is approximately 7.8 million dollars available for renewal programs.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100136" y="56327"/>
            <a:ext cx="18187864" cy="10230673"/>
          </a:xfrm>
          <a:custGeom>
            <a:avLst/>
            <a:gdLst/>
            <a:ahLst/>
            <a:cxnLst/>
            <a:rect l="l" t="t" r="r" b="b"/>
            <a:pathLst>
              <a:path w="18187864" h="10230673">
                <a:moveTo>
                  <a:pt x="0" y="0"/>
                </a:moveTo>
                <a:lnTo>
                  <a:pt x="18187864" y="0"/>
                </a:lnTo>
                <a:lnTo>
                  <a:pt x="18187864" y="10230673"/>
                </a:lnTo>
                <a:lnTo>
                  <a:pt x="0" y="10230673"/>
                </a:lnTo>
                <a:lnTo>
                  <a:pt x="0" y="0"/>
                </a:lnTo>
                <a:close/>
              </a:path>
            </a:pathLst>
          </a:custGeom>
          <a:blipFill>
            <a:blip r:embed="rId2"/>
            <a:stretch>
              <a:fillRect/>
            </a:stretch>
          </a:blipFill>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rot="-10800000">
            <a:off x="8071034" y="6479962"/>
            <a:ext cx="10494067" cy="5247033"/>
          </a:xfrm>
          <a:custGeom>
            <a:avLst/>
            <a:gdLst/>
            <a:ahLst/>
            <a:cxnLst/>
            <a:rect l="l" t="t" r="r" b="b"/>
            <a:pathLst>
              <a:path w="10494067" h="5247033">
                <a:moveTo>
                  <a:pt x="0" y="0"/>
                </a:moveTo>
                <a:lnTo>
                  <a:pt x="10494067" y="0"/>
                </a:lnTo>
                <a:lnTo>
                  <a:pt x="10494067" y="5247033"/>
                </a:lnTo>
                <a:lnTo>
                  <a:pt x="0" y="524703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5400000">
            <a:off x="8542105" y="4842552"/>
            <a:ext cx="1203791" cy="601895"/>
          </a:xfrm>
          <a:custGeom>
            <a:avLst/>
            <a:gdLst/>
            <a:ahLst/>
            <a:cxnLst/>
            <a:rect l="l" t="t" r="r" b="b"/>
            <a:pathLst>
              <a:path w="1203791" h="601895">
                <a:moveTo>
                  <a:pt x="0" y="0"/>
                </a:moveTo>
                <a:lnTo>
                  <a:pt x="1203790" y="0"/>
                </a:lnTo>
                <a:lnTo>
                  <a:pt x="1203790" y="601896"/>
                </a:lnTo>
                <a:lnTo>
                  <a:pt x="0" y="60189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103214" y="340516"/>
            <a:ext cx="9779483" cy="7691120"/>
          </a:xfrm>
          <a:prstGeom prst="rect">
            <a:avLst/>
          </a:prstGeom>
        </p:spPr>
        <p:txBody>
          <a:bodyPr lIns="0" tIns="0" rIns="0" bIns="0" rtlCol="0" anchor="t">
            <a:spAutoFit/>
          </a:bodyPr>
          <a:lstStyle/>
          <a:p>
            <a:pPr>
              <a:lnSpc>
                <a:spcPts val="4620"/>
              </a:lnSpc>
            </a:pPr>
            <a:r>
              <a:rPr lang="en-US" sz="3300">
                <a:solidFill>
                  <a:srgbClr val="8D2D33"/>
                </a:solidFill>
                <a:latin typeface="Muli Regular"/>
              </a:rPr>
              <a:t>Application Release Date: </a:t>
            </a:r>
            <a:r>
              <a:rPr lang="en-US" sz="3300">
                <a:solidFill>
                  <a:srgbClr val="305049"/>
                </a:solidFill>
                <a:latin typeface="Muli Regular Bold"/>
              </a:rPr>
              <a:t>July 28, 2023</a:t>
            </a:r>
          </a:p>
          <a:p>
            <a:pPr>
              <a:lnSpc>
                <a:spcPts val="4619"/>
              </a:lnSpc>
            </a:pPr>
            <a:endParaRPr lang="en-US" sz="3300">
              <a:solidFill>
                <a:srgbClr val="305049"/>
              </a:solidFill>
              <a:latin typeface="Muli Regular Bold"/>
            </a:endParaRPr>
          </a:p>
          <a:p>
            <a:pPr>
              <a:lnSpc>
                <a:spcPts val="4619"/>
              </a:lnSpc>
            </a:pPr>
            <a:r>
              <a:rPr lang="en-US" sz="3299">
                <a:solidFill>
                  <a:srgbClr val="8D2D33"/>
                </a:solidFill>
                <a:latin typeface="Muli Regular"/>
              </a:rPr>
              <a:t>Application Due Date: </a:t>
            </a:r>
            <a:r>
              <a:rPr lang="en-US" sz="3299">
                <a:solidFill>
                  <a:srgbClr val="305049"/>
                </a:solidFill>
                <a:latin typeface="Muli Regular Bold"/>
              </a:rPr>
              <a:t>August 28, 2023 12:00 PM</a:t>
            </a:r>
          </a:p>
          <a:p>
            <a:pPr>
              <a:lnSpc>
                <a:spcPts val="4339"/>
              </a:lnSpc>
            </a:pPr>
            <a:endParaRPr lang="en-US" sz="3299">
              <a:solidFill>
                <a:srgbClr val="305049"/>
              </a:solidFill>
              <a:latin typeface="Muli Regular Bold"/>
            </a:endParaRPr>
          </a:p>
          <a:p>
            <a:pPr>
              <a:lnSpc>
                <a:spcPts val="4339"/>
              </a:lnSpc>
            </a:pPr>
            <a:r>
              <a:rPr lang="en-US" sz="3099">
                <a:solidFill>
                  <a:srgbClr val="8D2D33"/>
                </a:solidFill>
                <a:latin typeface="Muli Regular"/>
              </a:rPr>
              <a:t>CoC Non-Conflict Grant (NCG) Review Committee Meeting: </a:t>
            </a:r>
            <a:r>
              <a:rPr lang="en-US" sz="3099">
                <a:solidFill>
                  <a:srgbClr val="305049"/>
                </a:solidFill>
                <a:latin typeface="Muli Regular Bold"/>
              </a:rPr>
              <a:t>September 6, 2023, 9:00AM TO 4:00PM</a:t>
            </a:r>
          </a:p>
          <a:p>
            <a:pPr>
              <a:lnSpc>
                <a:spcPts val="4339"/>
              </a:lnSpc>
            </a:pPr>
            <a:endParaRPr lang="en-US" sz="3099">
              <a:solidFill>
                <a:srgbClr val="305049"/>
              </a:solidFill>
              <a:latin typeface="Muli Regular Bold"/>
            </a:endParaRPr>
          </a:p>
          <a:p>
            <a:pPr>
              <a:lnSpc>
                <a:spcPts val="4339"/>
              </a:lnSpc>
            </a:pPr>
            <a:r>
              <a:rPr lang="en-US" sz="3099">
                <a:solidFill>
                  <a:srgbClr val="8D2D33"/>
                </a:solidFill>
                <a:latin typeface="Muli Regular"/>
              </a:rPr>
              <a:t>Grievance Submission Deadline: </a:t>
            </a:r>
            <a:r>
              <a:rPr lang="en-US" sz="3099">
                <a:solidFill>
                  <a:srgbClr val="305049"/>
                </a:solidFill>
                <a:latin typeface="Muli Regular Bold"/>
              </a:rPr>
              <a:t>September 11,</a:t>
            </a:r>
          </a:p>
          <a:p>
            <a:pPr>
              <a:lnSpc>
                <a:spcPts val="4339"/>
              </a:lnSpc>
            </a:pPr>
            <a:r>
              <a:rPr lang="en-US" sz="3099">
                <a:solidFill>
                  <a:srgbClr val="305049"/>
                </a:solidFill>
                <a:latin typeface="Muli Regular Bold"/>
              </a:rPr>
              <a:t> 2023</a:t>
            </a:r>
          </a:p>
          <a:p>
            <a:pPr>
              <a:lnSpc>
                <a:spcPts val="4339"/>
              </a:lnSpc>
            </a:pPr>
            <a:endParaRPr lang="en-US" sz="3099">
              <a:solidFill>
                <a:srgbClr val="305049"/>
              </a:solidFill>
              <a:latin typeface="Muli Regular Bold"/>
            </a:endParaRPr>
          </a:p>
          <a:p>
            <a:pPr>
              <a:lnSpc>
                <a:spcPts val="4339"/>
              </a:lnSpc>
            </a:pPr>
            <a:r>
              <a:rPr lang="en-US" sz="3099">
                <a:solidFill>
                  <a:srgbClr val="8D2D33"/>
                </a:solidFill>
                <a:latin typeface="Muli Regular"/>
              </a:rPr>
              <a:t>Application Submission Online at: </a:t>
            </a:r>
            <a:r>
              <a:rPr lang="en-US" sz="3099" u="sng">
                <a:solidFill>
                  <a:srgbClr val="5271FF"/>
                </a:solidFill>
                <a:latin typeface="Muli Regular"/>
              </a:rPr>
              <a:t>https://pbcc.samis.io/go/nofo/</a:t>
            </a:r>
          </a:p>
          <a:p>
            <a:pPr>
              <a:lnSpc>
                <a:spcPts val="4339"/>
              </a:lnSpc>
            </a:pPr>
            <a:endParaRPr lang="en-US" sz="3099" u="sng">
              <a:solidFill>
                <a:srgbClr val="5271FF"/>
              </a:solidFill>
              <a:latin typeface="Muli Regular"/>
            </a:endParaRPr>
          </a:p>
          <a:p>
            <a:pPr>
              <a:lnSpc>
                <a:spcPts val="4340"/>
              </a:lnSpc>
              <a:spcBef>
                <a:spcPct val="0"/>
              </a:spcBef>
            </a:pPr>
            <a:r>
              <a:rPr lang="en-US" sz="3100">
                <a:solidFill>
                  <a:srgbClr val="8D2D33"/>
                </a:solidFill>
                <a:latin typeface="Muli Regular"/>
              </a:rPr>
              <a:t>Late applications will not be accepted.</a:t>
            </a:r>
          </a:p>
        </p:txBody>
      </p:sp>
      <p:sp>
        <p:nvSpPr>
          <p:cNvPr id="5" name="Freeform 5"/>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6"/>
            <a:stretch>
              <a:fillRect/>
            </a:stretch>
          </a:blipFill>
        </p:spPr>
      </p:sp>
      <p:grpSp>
        <p:nvGrpSpPr>
          <p:cNvPr id="6" name="Group 6"/>
          <p:cNvGrpSpPr>
            <a:grpSpLocks noChangeAspect="1"/>
          </p:cNvGrpSpPr>
          <p:nvPr/>
        </p:nvGrpSpPr>
        <p:grpSpPr>
          <a:xfrm>
            <a:off x="10459034" y="2797724"/>
            <a:ext cx="6090061" cy="6305754"/>
            <a:chOff x="0" y="0"/>
            <a:chExt cx="4733290" cy="4900930"/>
          </a:xfrm>
        </p:grpSpPr>
        <p:sp>
          <p:nvSpPr>
            <p:cNvPr id="7" name="Freeform 7"/>
            <p:cNvSpPr/>
            <p:nvPr/>
          </p:nvSpPr>
          <p:spPr>
            <a:xfrm>
              <a:off x="15240" y="16510"/>
              <a:ext cx="4702810" cy="4869180"/>
            </a:xfrm>
            <a:custGeom>
              <a:avLst/>
              <a:gdLst/>
              <a:ahLst/>
              <a:cxnLst/>
              <a:rect l="l" t="t" r="r" b="b"/>
              <a:pathLst>
                <a:path w="4702810" h="4869180">
                  <a:moveTo>
                    <a:pt x="0" y="4037330"/>
                  </a:moveTo>
                  <a:lnTo>
                    <a:pt x="0" y="2350770"/>
                  </a:lnTo>
                  <a:cubicBezTo>
                    <a:pt x="0" y="1051560"/>
                    <a:pt x="1052830" y="0"/>
                    <a:pt x="2352040" y="0"/>
                  </a:cubicBezTo>
                  <a:lnTo>
                    <a:pt x="2352040" y="0"/>
                  </a:lnTo>
                  <a:cubicBezTo>
                    <a:pt x="3649980" y="0"/>
                    <a:pt x="4702810" y="1052830"/>
                    <a:pt x="4702810" y="2350770"/>
                  </a:cubicBezTo>
                  <a:lnTo>
                    <a:pt x="4702810" y="4008120"/>
                  </a:lnTo>
                  <a:cubicBezTo>
                    <a:pt x="4702810" y="4455160"/>
                    <a:pt x="4349750" y="4820920"/>
                    <a:pt x="3903980" y="4838700"/>
                  </a:cubicBezTo>
                  <a:cubicBezTo>
                    <a:pt x="3489960" y="4855210"/>
                    <a:pt x="2946400" y="4869180"/>
                    <a:pt x="2352040" y="4869180"/>
                  </a:cubicBezTo>
                  <a:lnTo>
                    <a:pt x="2352040" y="4869180"/>
                  </a:lnTo>
                  <a:lnTo>
                    <a:pt x="831850" y="4869180"/>
                  </a:lnTo>
                  <a:cubicBezTo>
                    <a:pt x="372110" y="4867910"/>
                    <a:pt x="0" y="4495800"/>
                    <a:pt x="0" y="4037330"/>
                  </a:cubicBezTo>
                  <a:close/>
                </a:path>
              </a:pathLst>
            </a:custGeom>
            <a:blipFill>
              <a:blip r:embed="rId7"/>
              <a:stretch>
                <a:fillRect l="-27653" r="-27653"/>
              </a:stretch>
            </a:blipFill>
          </p:spPr>
        </p:sp>
        <p:sp>
          <p:nvSpPr>
            <p:cNvPr id="8" name="Freeform 8"/>
            <p:cNvSpPr/>
            <p:nvPr/>
          </p:nvSpPr>
          <p:spPr>
            <a:xfrm>
              <a:off x="0" y="0"/>
              <a:ext cx="4734560" cy="4900930"/>
            </a:xfrm>
            <a:custGeom>
              <a:avLst/>
              <a:gdLst/>
              <a:ahLst/>
              <a:cxnLst/>
              <a:rect l="l" t="t" r="r" b="b"/>
              <a:pathLst>
                <a:path w="4734560" h="4900930">
                  <a:moveTo>
                    <a:pt x="2367280" y="4900930"/>
                  </a:moveTo>
                  <a:lnTo>
                    <a:pt x="847090" y="4900930"/>
                  </a:lnTo>
                  <a:cubicBezTo>
                    <a:pt x="379730" y="4900930"/>
                    <a:pt x="0" y="4521200"/>
                    <a:pt x="0" y="4053840"/>
                  </a:cubicBezTo>
                  <a:lnTo>
                    <a:pt x="0" y="2367280"/>
                  </a:lnTo>
                  <a:cubicBezTo>
                    <a:pt x="0" y="1061720"/>
                    <a:pt x="1061720" y="0"/>
                    <a:pt x="2367280" y="0"/>
                  </a:cubicBezTo>
                  <a:cubicBezTo>
                    <a:pt x="3672840" y="0"/>
                    <a:pt x="4734560" y="1061720"/>
                    <a:pt x="4734560" y="2367280"/>
                  </a:cubicBezTo>
                  <a:lnTo>
                    <a:pt x="4734560" y="4024630"/>
                  </a:lnTo>
                  <a:cubicBezTo>
                    <a:pt x="4734560" y="4481830"/>
                    <a:pt x="4376420" y="4852670"/>
                    <a:pt x="3920490" y="4870450"/>
                  </a:cubicBezTo>
                  <a:cubicBezTo>
                    <a:pt x="3390900" y="4890770"/>
                    <a:pt x="2868930" y="4900930"/>
                    <a:pt x="2367280" y="4900930"/>
                  </a:cubicBezTo>
                  <a:close/>
                  <a:moveTo>
                    <a:pt x="2367280" y="31750"/>
                  </a:moveTo>
                  <a:cubicBezTo>
                    <a:pt x="1079500" y="31750"/>
                    <a:pt x="31750" y="1079500"/>
                    <a:pt x="31750" y="2367280"/>
                  </a:cubicBezTo>
                  <a:lnTo>
                    <a:pt x="31750" y="4053840"/>
                  </a:lnTo>
                  <a:cubicBezTo>
                    <a:pt x="31750" y="4503420"/>
                    <a:pt x="397510" y="4869180"/>
                    <a:pt x="847090" y="4869180"/>
                  </a:cubicBezTo>
                  <a:lnTo>
                    <a:pt x="2367280" y="4869180"/>
                  </a:lnTo>
                  <a:cubicBezTo>
                    <a:pt x="2868930" y="4869180"/>
                    <a:pt x="3390900" y="4859020"/>
                    <a:pt x="3917950" y="4838700"/>
                  </a:cubicBezTo>
                  <a:cubicBezTo>
                    <a:pt x="4357370" y="4822191"/>
                    <a:pt x="4701540" y="4464050"/>
                    <a:pt x="4701540" y="4024630"/>
                  </a:cubicBezTo>
                  <a:lnTo>
                    <a:pt x="4701540" y="2367280"/>
                  </a:lnTo>
                  <a:cubicBezTo>
                    <a:pt x="4701540" y="1079500"/>
                    <a:pt x="3653790" y="31750"/>
                    <a:pt x="2367280" y="31750"/>
                  </a:cubicBezTo>
                  <a:close/>
                </a:path>
              </a:pathLst>
            </a:custGeom>
            <a:solidFill>
              <a:srgbClr val="2C423D"/>
            </a:solidFill>
          </p:spPr>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DD8BC"/>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D1A9"/>
        </a:solidFill>
        <a:effectLst/>
      </p:bgPr>
    </p:bg>
    <p:spTree>
      <p:nvGrpSpPr>
        <p:cNvPr id="1" name=""/>
        <p:cNvGrpSpPr/>
        <p:nvPr/>
      </p:nvGrpSpPr>
      <p:grpSpPr>
        <a:xfrm>
          <a:off x="0" y="0"/>
          <a:ext cx="0" cy="0"/>
          <a:chOff x="0" y="0"/>
          <a:chExt cx="0" cy="0"/>
        </a:xfrm>
      </p:grpSpPr>
      <p:sp>
        <p:nvSpPr>
          <p:cNvPr id="2" name="Freeform 2"/>
          <p:cNvSpPr/>
          <p:nvPr/>
        </p:nvSpPr>
        <p:spPr>
          <a:xfrm rot="-5400000">
            <a:off x="-3066153" y="2436744"/>
            <a:ext cx="10827025" cy="5413512"/>
          </a:xfrm>
          <a:custGeom>
            <a:avLst/>
            <a:gdLst/>
            <a:ahLst/>
            <a:cxnLst/>
            <a:rect l="l" t="t" r="r" b="b"/>
            <a:pathLst>
              <a:path w="10827025" h="5413512">
                <a:moveTo>
                  <a:pt x="0" y="0"/>
                </a:moveTo>
                <a:lnTo>
                  <a:pt x="10827024" y="0"/>
                </a:lnTo>
                <a:lnTo>
                  <a:pt x="10827024" y="5413512"/>
                </a:lnTo>
                <a:lnTo>
                  <a:pt x="0" y="541351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a:grpSpLocks noChangeAspect="1"/>
          </p:cNvGrpSpPr>
          <p:nvPr/>
        </p:nvGrpSpPr>
        <p:grpSpPr>
          <a:xfrm>
            <a:off x="-780481" y="1785593"/>
            <a:ext cx="9311883" cy="6906313"/>
            <a:chOff x="0" y="0"/>
            <a:chExt cx="13716000" cy="10172700"/>
          </a:xfrm>
        </p:grpSpPr>
        <p:sp>
          <p:nvSpPr>
            <p:cNvPr id="4" name="Freeform 4"/>
            <p:cNvSpPr/>
            <p:nvPr/>
          </p:nvSpPr>
          <p:spPr>
            <a:xfrm>
              <a:off x="0" y="0"/>
              <a:ext cx="13716000" cy="10172700"/>
            </a:xfrm>
            <a:custGeom>
              <a:avLst/>
              <a:gdLst/>
              <a:ahLst/>
              <a:cxnLst/>
              <a:rect l="l" t="t" r="r" b="b"/>
              <a:pathLst>
                <a:path w="13716000" h="10172700">
                  <a:moveTo>
                    <a:pt x="0" y="0"/>
                  </a:moveTo>
                  <a:lnTo>
                    <a:pt x="13716000" y="0"/>
                  </a:lnTo>
                  <a:lnTo>
                    <a:pt x="13716000" y="10172700"/>
                  </a:lnTo>
                  <a:lnTo>
                    <a:pt x="0" y="10172700"/>
                  </a:lnTo>
                  <a:close/>
                </a:path>
              </a:pathLst>
            </a:custGeom>
            <a:blipFill>
              <a:blip r:embed="rId4"/>
              <a:stretch>
                <a:fillRect t="-393" b="-393"/>
              </a:stretch>
            </a:blipFill>
          </p:spPr>
        </p:sp>
        <p:sp>
          <p:nvSpPr>
            <p:cNvPr id="5" name="Freeform 5"/>
            <p:cNvSpPr/>
            <p:nvPr/>
          </p:nvSpPr>
          <p:spPr>
            <a:xfrm>
              <a:off x="393700" y="615950"/>
              <a:ext cx="12941300" cy="9107742"/>
            </a:xfrm>
            <a:custGeom>
              <a:avLst/>
              <a:gdLst/>
              <a:ahLst/>
              <a:cxnLst/>
              <a:rect l="l" t="t" r="r" b="b"/>
              <a:pathLst>
                <a:path w="12941300" h="9107742">
                  <a:moveTo>
                    <a:pt x="12815112" y="9107742"/>
                  </a:moveTo>
                  <a:lnTo>
                    <a:pt x="126187" y="9107742"/>
                  </a:lnTo>
                  <a:cubicBezTo>
                    <a:pt x="56502" y="9107742"/>
                    <a:pt x="0" y="9051252"/>
                    <a:pt x="0" y="8981555"/>
                  </a:cubicBezTo>
                  <a:lnTo>
                    <a:pt x="0" y="0"/>
                  </a:lnTo>
                  <a:lnTo>
                    <a:pt x="12941300" y="0"/>
                  </a:lnTo>
                  <a:lnTo>
                    <a:pt x="12941300" y="8981554"/>
                  </a:lnTo>
                  <a:cubicBezTo>
                    <a:pt x="12941300" y="9051239"/>
                    <a:pt x="12884810" y="9107742"/>
                    <a:pt x="12815112" y="9107742"/>
                  </a:cubicBezTo>
                  <a:close/>
                </a:path>
              </a:pathLst>
            </a:custGeom>
            <a:blipFill>
              <a:blip r:embed="rId5"/>
              <a:stretch>
                <a:fillRect l="-2782" r="-2782"/>
              </a:stretch>
            </a:blipFill>
          </p:spPr>
        </p:sp>
      </p:grpSp>
      <p:sp>
        <p:nvSpPr>
          <p:cNvPr id="6" name="TextBox 6"/>
          <p:cNvSpPr txBox="1"/>
          <p:nvPr/>
        </p:nvSpPr>
        <p:spPr>
          <a:xfrm>
            <a:off x="8721601" y="349454"/>
            <a:ext cx="9566399" cy="11320145"/>
          </a:xfrm>
          <a:prstGeom prst="rect">
            <a:avLst/>
          </a:prstGeom>
        </p:spPr>
        <p:txBody>
          <a:bodyPr lIns="0" tIns="0" rIns="0" bIns="0" rtlCol="0" anchor="t">
            <a:spAutoFit/>
          </a:bodyPr>
          <a:lstStyle/>
          <a:p>
            <a:pPr>
              <a:lnSpc>
                <a:spcPts val="4620"/>
              </a:lnSpc>
            </a:pPr>
            <a:r>
              <a:rPr lang="en-US" sz="3300">
                <a:solidFill>
                  <a:srgbClr val="8D2D33"/>
                </a:solidFill>
                <a:latin typeface="Muli Regular"/>
              </a:rPr>
              <a:t>The NOFO email is: </a:t>
            </a:r>
          </a:p>
          <a:p>
            <a:pPr>
              <a:lnSpc>
                <a:spcPts val="4620"/>
              </a:lnSpc>
            </a:pPr>
            <a:r>
              <a:rPr lang="en-US" sz="3300" u="sng">
                <a:solidFill>
                  <a:srgbClr val="5271FF"/>
                </a:solidFill>
                <a:latin typeface="Muli Regular"/>
              </a:rPr>
              <a:t>CSD-COCNOFO@PBCGOV.org</a:t>
            </a:r>
          </a:p>
          <a:p>
            <a:pPr>
              <a:lnSpc>
                <a:spcPts val="4619"/>
              </a:lnSpc>
            </a:pPr>
            <a:endParaRPr lang="en-US" sz="3300" u="sng">
              <a:solidFill>
                <a:srgbClr val="5271FF"/>
              </a:solidFill>
              <a:latin typeface="Muli Regular"/>
            </a:endParaRPr>
          </a:p>
          <a:p>
            <a:pPr>
              <a:lnSpc>
                <a:spcPts val="4620"/>
              </a:lnSpc>
            </a:pPr>
            <a:r>
              <a:rPr lang="en-US" sz="3300">
                <a:solidFill>
                  <a:srgbClr val="8D2D33"/>
                </a:solidFill>
                <a:latin typeface="Muli Regular"/>
              </a:rPr>
              <a:t>HHA Website is located at:  </a:t>
            </a:r>
          </a:p>
          <a:p>
            <a:pPr>
              <a:lnSpc>
                <a:spcPts val="4620"/>
              </a:lnSpc>
            </a:pPr>
            <a:r>
              <a:rPr lang="en-US" sz="3300" u="sng">
                <a:solidFill>
                  <a:srgbClr val="5271FF"/>
                </a:solidFill>
                <a:latin typeface="Muli Regular"/>
              </a:rPr>
              <a:t>https://discover.pbcgov.org/communityservices/humanservices/Pages/CoC-Grant-Apps.aspx</a:t>
            </a:r>
          </a:p>
          <a:p>
            <a:pPr>
              <a:lnSpc>
                <a:spcPts val="4620"/>
              </a:lnSpc>
            </a:pPr>
            <a:endParaRPr lang="en-US" sz="3300" u="sng">
              <a:solidFill>
                <a:srgbClr val="5271FF"/>
              </a:solidFill>
              <a:latin typeface="Muli Regular"/>
            </a:endParaRPr>
          </a:p>
          <a:p>
            <a:pPr>
              <a:lnSpc>
                <a:spcPts val="4620"/>
              </a:lnSpc>
            </a:pPr>
            <a:r>
              <a:rPr lang="en-US" sz="3300">
                <a:solidFill>
                  <a:srgbClr val="8D2D33"/>
                </a:solidFill>
                <a:latin typeface="Muli Regular"/>
              </a:rPr>
              <a:t>The Cone of Silence is in effect as of the submittal deadline of August 28, 2023 and shall terminate at the time that the PBC BCC signs the CoC Program Competition Application.</a:t>
            </a:r>
          </a:p>
          <a:p>
            <a:pPr>
              <a:lnSpc>
                <a:spcPts val="4620"/>
              </a:lnSpc>
            </a:pPr>
            <a:endParaRPr lang="en-US" sz="3300">
              <a:solidFill>
                <a:srgbClr val="8D2D33"/>
              </a:solidFill>
              <a:latin typeface="Muli Regular"/>
            </a:endParaRPr>
          </a:p>
          <a:p>
            <a:pPr>
              <a:lnSpc>
                <a:spcPts val="2659"/>
              </a:lnSpc>
            </a:pPr>
            <a:r>
              <a:rPr lang="en-US" sz="1899">
                <a:solidFill>
                  <a:srgbClr val="8D2D33"/>
                </a:solidFill>
                <a:latin typeface="Muli Regular Bold"/>
              </a:rPr>
              <a:t>"Cone of Silence" means a prohibition on any non-written communication regarding this NOFO between any applicant or applicant's representative and any County Commissioner or Commissioners staff, any member of a local governing body or the member's staff, a mayor or chief executive officer that is not a member of a local governing body or the mayor or chief executive officer that is not a member o a local governing body or the mayor or chief executive officer's staff, or any employee authorized to act on behalf of the Commission or local governing body to award a contract.</a:t>
            </a:r>
          </a:p>
          <a:p>
            <a:pPr>
              <a:lnSpc>
                <a:spcPts val="4620"/>
              </a:lnSpc>
            </a:pPr>
            <a:endParaRPr lang="en-US" sz="1899">
              <a:solidFill>
                <a:srgbClr val="8D2D33"/>
              </a:solidFill>
              <a:latin typeface="Muli Regular Bold"/>
            </a:endParaRPr>
          </a:p>
          <a:p>
            <a:pPr>
              <a:lnSpc>
                <a:spcPts val="4619"/>
              </a:lnSpc>
            </a:pPr>
            <a:endParaRPr lang="en-US" sz="1899">
              <a:solidFill>
                <a:srgbClr val="8D2D33"/>
              </a:solidFill>
              <a:latin typeface="Muli Regular Bold"/>
            </a:endParaRPr>
          </a:p>
          <a:p>
            <a:pPr>
              <a:lnSpc>
                <a:spcPts val="4340"/>
              </a:lnSpc>
              <a:spcBef>
                <a:spcPct val="0"/>
              </a:spcBef>
            </a:pPr>
            <a:endParaRPr lang="en-US" sz="1899">
              <a:solidFill>
                <a:srgbClr val="8D2D33"/>
              </a:solidFill>
              <a:latin typeface="Muli Regular Bold"/>
            </a:endParaRPr>
          </a:p>
        </p:txBody>
      </p:sp>
      <p:sp>
        <p:nvSpPr>
          <p:cNvPr id="7" name="Freeform 7"/>
          <p:cNvSpPr/>
          <p:nvPr/>
        </p:nvSpPr>
        <p:spPr>
          <a:xfrm>
            <a:off x="0" y="864428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6"/>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EEE"/>
        </a:solidFill>
        <a:effectLst/>
      </p:bgPr>
    </p:bg>
    <p:spTree>
      <p:nvGrpSpPr>
        <p:cNvPr id="1" name=""/>
        <p:cNvGrpSpPr/>
        <p:nvPr/>
      </p:nvGrpSpPr>
      <p:grpSpPr>
        <a:xfrm>
          <a:off x="0" y="0"/>
          <a:ext cx="0" cy="0"/>
          <a:chOff x="0" y="0"/>
          <a:chExt cx="0" cy="0"/>
        </a:xfrm>
      </p:grpSpPr>
      <p:sp>
        <p:nvSpPr>
          <p:cNvPr id="2" name="Freeform 2"/>
          <p:cNvSpPr/>
          <p:nvPr/>
        </p:nvSpPr>
        <p:spPr>
          <a:xfrm>
            <a:off x="-135673" y="-169591"/>
            <a:ext cx="8365273" cy="10628041"/>
          </a:xfrm>
          <a:custGeom>
            <a:avLst/>
            <a:gdLst/>
            <a:ahLst/>
            <a:cxnLst/>
            <a:rect l="l" t="t" r="r" b="b"/>
            <a:pathLst>
              <a:path w="8365273" h="10628041">
                <a:moveTo>
                  <a:pt x="0" y="0"/>
                </a:moveTo>
                <a:lnTo>
                  <a:pt x="8365273" y="0"/>
                </a:lnTo>
                <a:lnTo>
                  <a:pt x="8365273" y="10628041"/>
                </a:lnTo>
                <a:lnTo>
                  <a:pt x="0" y="10628041"/>
                </a:lnTo>
                <a:lnTo>
                  <a:pt x="0" y="0"/>
                </a:lnTo>
                <a:close/>
              </a:path>
            </a:pathLst>
          </a:custGeom>
          <a:blipFill>
            <a:blip r:embed="rId2"/>
            <a:stretch>
              <a:fillRect l="-39840" r="-39840"/>
            </a:stretch>
          </a:blipFill>
        </p:spPr>
      </p:sp>
      <p:sp>
        <p:nvSpPr>
          <p:cNvPr id="3" name="Freeform 3"/>
          <p:cNvSpPr/>
          <p:nvPr/>
        </p:nvSpPr>
        <p:spPr>
          <a:xfrm>
            <a:off x="8469522" y="2818325"/>
            <a:ext cx="9828003" cy="5557265"/>
          </a:xfrm>
          <a:custGeom>
            <a:avLst/>
            <a:gdLst/>
            <a:ahLst/>
            <a:cxnLst/>
            <a:rect l="l" t="t" r="r" b="b"/>
            <a:pathLst>
              <a:path w="9828003" h="5557265">
                <a:moveTo>
                  <a:pt x="0" y="0"/>
                </a:moveTo>
                <a:lnTo>
                  <a:pt x="9828003" y="0"/>
                </a:lnTo>
                <a:lnTo>
                  <a:pt x="9828003" y="5557265"/>
                </a:lnTo>
                <a:lnTo>
                  <a:pt x="0" y="5557265"/>
                </a:lnTo>
                <a:lnTo>
                  <a:pt x="0" y="0"/>
                </a:lnTo>
                <a:close/>
              </a:path>
            </a:pathLst>
          </a:custGeom>
          <a:blipFill>
            <a:blip r:embed="rId3"/>
            <a:stretch>
              <a:fillRect/>
            </a:stretch>
          </a:blipFill>
        </p:spPr>
      </p:sp>
      <p:sp>
        <p:nvSpPr>
          <p:cNvPr id="4" name="TextBox 4"/>
          <p:cNvSpPr txBox="1"/>
          <p:nvPr/>
        </p:nvSpPr>
        <p:spPr>
          <a:xfrm>
            <a:off x="9144000" y="-131491"/>
            <a:ext cx="6725176" cy="1781679"/>
          </a:xfrm>
          <a:prstGeom prst="rect">
            <a:avLst/>
          </a:prstGeom>
        </p:spPr>
        <p:txBody>
          <a:bodyPr lIns="0" tIns="0" rIns="0" bIns="0" rtlCol="0" anchor="t">
            <a:spAutoFit/>
          </a:bodyPr>
          <a:lstStyle/>
          <a:p>
            <a:pPr algn="ctr">
              <a:lnSpc>
                <a:spcPts val="7020"/>
              </a:lnSpc>
            </a:pPr>
            <a:r>
              <a:rPr lang="en-US" sz="6158">
                <a:solidFill>
                  <a:srgbClr val="C00101"/>
                </a:solidFill>
                <a:latin typeface="Open Sans Extra Bold"/>
              </a:rPr>
              <a:t>Three Components</a:t>
            </a:r>
          </a:p>
        </p:txBody>
      </p:sp>
      <p:sp>
        <p:nvSpPr>
          <p:cNvPr id="5" name="Freeform 5"/>
          <p:cNvSpPr/>
          <p:nvPr/>
        </p:nvSpPr>
        <p:spPr>
          <a:xfrm>
            <a:off x="0" y="8597249"/>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EEE"/>
        </a:solidFill>
        <a:effectLst/>
      </p:bgPr>
    </p:bg>
    <p:spTree>
      <p:nvGrpSpPr>
        <p:cNvPr id="1" name=""/>
        <p:cNvGrpSpPr/>
        <p:nvPr/>
      </p:nvGrpSpPr>
      <p:grpSpPr>
        <a:xfrm>
          <a:off x="0" y="0"/>
          <a:ext cx="0" cy="0"/>
          <a:chOff x="0" y="0"/>
          <a:chExt cx="0" cy="0"/>
        </a:xfrm>
      </p:grpSpPr>
      <p:sp>
        <p:nvSpPr>
          <p:cNvPr id="2" name="AutoShape 2">
            <a:hlinkClick r:id="rId2" tooltip="https://www.hud.gov/sites/dfiles/CPD/documents/CoC/FY-2022-New-Project-Application-Navigational-Guide.PDF"/>
          </p:cNvPr>
          <p:cNvSpPr/>
          <p:nvPr/>
        </p:nvSpPr>
        <p:spPr>
          <a:xfrm>
            <a:off x="141677" y="1594076"/>
            <a:ext cx="18288000" cy="7044690"/>
          </a:xfrm>
          <a:prstGeom prst="rect">
            <a:avLst/>
          </a:prstGeom>
          <a:solidFill>
            <a:srgbClr val="305049"/>
          </a:solidFill>
        </p:spPr>
      </p:sp>
      <p:sp>
        <p:nvSpPr>
          <p:cNvPr id="3" name="Freeform 3"/>
          <p:cNvSpPr/>
          <p:nvPr/>
        </p:nvSpPr>
        <p:spPr>
          <a:xfrm rot="-5400000">
            <a:off x="17205161" y="4154139"/>
            <a:ext cx="1443786" cy="721893"/>
          </a:xfrm>
          <a:custGeom>
            <a:avLst/>
            <a:gdLst/>
            <a:ahLst/>
            <a:cxnLst/>
            <a:rect l="l" t="t" r="r" b="b"/>
            <a:pathLst>
              <a:path w="1443786" h="721893">
                <a:moveTo>
                  <a:pt x="0" y="0"/>
                </a:moveTo>
                <a:lnTo>
                  <a:pt x="1443785" y="0"/>
                </a:lnTo>
                <a:lnTo>
                  <a:pt x="1443785" y="721892"/>
                </a:lnTo>
                <a:lnTo>
                  <a:pt x="0" y="72189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2352818" y="9525"/>
            <a:ext cx="14723404" cy="1019175"/>
          </a:xfrm>
          <a:prstGeom prst="rect">
            <a:avLst/>
          </a:prstGeom>
        </p:spPr>
        <p:txBody>
          <a:bodyPr lIns="0" tIns="0" rIns="0" bIns="0" rtlCol="0" anchor="t">
            <a:spAutoFit/>
          </a:bodyPr>
          <a:lstStyle/>
          <a:p>
            <a:pPr>
              <a:lnSpc>
                <a:spcPts val="8040"/>
              </a:lnSpc>
            </a:pPr>
            <a:r>
              <a:rPr lang="en-US" sz="6700">
                <a:solidFill>
                  <a:srgbClr val="8D2D33"/>
                </a:solidFill>
                <a:latin typeface="Muli Black"/>
              </a:rPr>
              <a:t>Important CoC Program Guidance:</a:t>
            </a:r>
          </a:p>
        </p:txBody>
      </p:sp>
      <p:sp>
        <p:nvSpPr>
          <p:cNvPr id="5" name="TextBox 5"/>
          <p:cNvSpPr txBox="1"/>
          <p:nvPr/>
        </p:nvSpPr>
        <p:spPr>
          <a:xfrm>
            <a:off x="706161" y="2035975"/>
            <a:ext cx="17159031" cy="257175"/>
          </a:xfrm>
          <a:prstGeom prst="rect">
            <a:avLst/>
          </a:prstGeom>
        </p:spPr>
        <p:txBody>
          <a:bodyPr lIns="0" tIns="0" rIns="0" bIns="0" rtlCol="0" anchor="t">
            <a:spAutoFit/>
          </a:bodyPr>
          <a:lstStyle/>
          <a:p>
            <a:pPr>
              <a:lnSpc>
                <a:spcPts val="2040"/>
              </a:lnSpc>
            </a:pPr>
            <a:r>
              <a:rPr lang="en-US" sz="1700" u="sng">
                <a:solidFill>
                  <a:srgbClr val="EFD1A9"/>
                </a:solidFill>
                <a:latin typeface="Open Sans Extra Bold"/>
              </a:rPr>
              <a:t>https://discover.pbcgov.org/communityservices/humanservices/PDF/RFP/2023/2023_COC_Program_Local_Renewal_Project_Application_72723_FINAL.pdf</a:t>
            </a:r>
          </a:p>
        </p:txBody>
      </p:sp>
      <p:sp>
        <p:nvSpPr>
          <p:cNvPr id="6" name="Freeform 6"/>
          <p:cNvSpPr/>
          <p:nvPr/>
        </p:nvSpPr>
        <p:spPr>
          <a:xfrm rot="-5400000">
            <a:off x="-89857" y="3117206"/>
            <a:ext cx="1124524" cy="562262"/>
          </a:xfrm>
          <a:custGeom>
            <a:avLst/>
            <a:gdLst/>
            <a:ahLst/>
            <a:cxnLst/>
            <a:rect l="l" t="t" r="r" b="b"/>
            <a:pathLst>
              <a:path w="1124524" h="562262">
                <a:moveTo>
                  <a:pt x="0" y="0"/>
                </a:moveTo>
                <a:lnTo>
                  <a:pt x="1124524" y="0"/>
                </a:lnTo>
                <a:lnTo>
                  <a:pt x="1124524" y="562262"/>
                </a:lnTo>
                <a:lnTo>
                  <a:pt x="0" y="56226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TextBox 7"/>
          <p:cNvSpPr txBox="1"/>
          <p:nvPr/>
        </p:nvSpPr>
        <p:spPr>
          <a:xfrm>
            <a:off x="2546557" y="8963750"/>
            <a:ext cx="15019550" cy="828039"/>
          </a:xfrm>
          <a:prstGeom prst="rect">
            <a:avLst/>
          </a:prstGeom>
        </p:spPr>
        <p:txBody>
          <a:bodyPr lIns="0" tIns="0" rIns="0" bIns="0" rtlCol="0" anchor="t">
            <a:spAutoFit/>
          </a:bodyPr>
          <a:lstStyle/>
          <a:p>
            <a:pPr algn="ctr">
              <a:lnSpc>
                <a:spcPts val="6860"/>
              </a:lnSpc>
            </a:pPr>
            <a:r>
              <a:rPr lang="en-US" sz="4900">
                <a:solidFill>
                  <a:srgbClr val="000000"/>
                </a:solidFill>
                <a:latin typeface="Open Sans Extra Bold"/>
              </a:rPr>
              <a:t>HUD Navigational Guides are not yet available </a:t>
            </a:r>
          </a:p>
        </p:txBody>
      </p:sp>
      <p:sp>
        <p:nvSpPr>
          <p:cNvPr id="8" name="TextBox 8"/>
          <p:cNvSpPr txBox="1"/>
          <p:nvPr/>
        </p:nvSpPr>
        <p:spPr>
          <a:xfrm>
            <a:off x="1176409" y="2823027"/>
            <a:ext cx="1501955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Bold"/>
              </a:rPr>
              <a:t>Continuum of Care Program Interim Rule</a:t>
            </a:r>
          </a:p>
        </p:txBody>
      </p:sp>
      <p:sp>
        <p:nvSpPr>
          <p:cNvPr id="9" name="TextBox 9"/>
          <p:cNvSpPr txBox="1"/>
          <p:nvPr/>
        </p:nvSpPr>
        <p:spPr>
          <a:xfrm>
            <a:off x="191274" y="3181167"/>
            <a:ext cx="18288000" cy="396240"/>
          </a:xfrm>
          <a:prstGeom prst="rect">
            <a:avLst/>
          </a:prstGeom>
        </p:spPr>
        <p:txBody>
          <a:bodyPr lIns="0" tIns="0" rIns="0" bIns="0" rtlCol="0" anchor="t">
            <a:spAutoFit/>
          </a:bodyPr>
          <a:lstStyle/>
          <a:p>
            <a:pPr algn="ctr">
              <a:lnSpc>
                <a:spcPts val="3359"/>
              </a:lnSpc>
              <a:spcBef>
                <a:spcPct val="0"/>
              </a:spcBef>
            </a:pPr>
            <a:r>
              <a:rPr lang="en-US" sz="2400" u="sng">
                <a:solidFill>
                  <a:srgbClr val="EDD8BC"/>
                </a:solidFill>
                <a:latin typeface="Open Sans Extra Bold"/>
              </a:rPr>
              <a:t> https://www.hudexchange.info/resource/2033/hearth-coc-program-interim-rule/</a:t>
            </a:r>
          </a:p>
        </p:txBody>
      </p:sp>
      <p:sp>
        <p:nvSpPr>
          <p:cNvPr id="10" name="TextBox 10"/>
          <p:cNvSpPr txBox="1"/>
          <p:nvPr/>
        </p:nvSpPr>
        <p:spPr>
          <a:xfrm>
            <a:off x="1176409" y="1555976"/>
            <a:ext cx="1501955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Bold"/>
              </a:rPr>
              <a:t>Application Packet Information Guidance</a:t>
            </a:r>
          </a:p>
        </p:txBody>
      </p:sp>
      <p:sp>
        <p:nvSpPr>
          <p:cNvPr id="11" name="TextBox 11"/>
          <p:cNvSpPr txBox="1"/>
          <p:nvPr/>
        </p:nvSpPr>
        <p:spPr>
          <a:xfrm>
            <a:off x="240091" y="3755092"/>
            <a:ext cx="18288000" cy="12344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CFR Part 200-Uniform Administrative Requirements, Cost Principles and Audit Requirements for Federal </a:t>
            </a:r>
          </a:p>
          <a:p>
            <a:pPr algn="ctr">
              <a:lnSpc>
                <a:spcPts val="3359"/>
              </a:lnSpc>
              <a:spcBef>
                <a:spcPct val="0"/>
              </a:spcBef>
            </a:pPr>
            <a:r>
              <a:rPr lang="en-US" sz="2400">
                <a:solidFill>
                  <a:srgbClr val="FFFFFF"/>
                </a:solidFill>
                <a:latin typeface="Open Sans Extra Bold"/>
              </a:rPr>
              <a:t>Awards  </a:t>
            </a:r>
            <a:r>
              <a:rPr lang="en-US" sz="2400" u="sng">
                <a:solidFill>
                  <a:srgbClr val="EDD8BC"/>
                </a:solidFill>
                <a:latin typeface="Open Sans Extra Bold"/>
              </a:rPr>
              <a:t>https://www.ecfr.gov/cgi-bin/text-idx?tpl=/ecfrbrowse/Title02/2cfr200_main_02.tpl </a:t>
            </a:r>
          </a:p>
          <a:p>
            <a:pPr algn="ctr">
              <a:lnSpc>
                <a:spcPts val="3359"/>
              </a:lnSpc>
              <a:spcBef>
                <a:spcPct val="0"/>
              </a:spcBef>
            </a:pPr>
            <a:endParaRPr lang="en-US" sz="2400" u="sng">
              <a:solidFill>
                <a:srgbClr val="EDD8BC"/>
              </a:solidFill>
              <a:latin typeface="Open Sans Extra Bold"/>
            </a:endParaRPr>
          </a:p>
        </p:txBody>
      </p:sp>
      <p:sp>
        <p:nvSpPr>
          <p:cNvPr id="12" name="Freeform 12"/>
          <p:cNvSpPr/>
          <p:nvPr/>
        </p:nvSpPr>
        <p:spPr>
          <a:xfrm>
            <a:off x="0" y="8850093"/>
            <a:ext cx="2352818" cy="1467813"/>
          </a:xfrm>
          <a:custGeom>
            <a:avLst/>
            <a:gdLst/>
            <a:ahLst/>
            <a:cxnLst/>
            <a:rect l="l" t="t" r="r" b="b"/>
            <a:pathLst>
              <a:path w="2352818" h="1467813">
                <a:moveTo>
                  <a:pt x="0" y="0"/>
                </a:moveTo>
                <a:lnTo>
                  <a:pt x="2352818" y="0"/>
                </a:lnTo>
                <a:lnTo>
                  <a:pt x="2352818" y="1467813"/>
                </a:lnTo>
                <a:lnTo>
                  <a:pt x="0" y="1467813"/>
                </a:lnTo>
                <a:lnTo>
                  <a:pt x="0" y="0"/>
                </a:lnTo>
                <a:close/>
              </a:path>
            </a:pathLst>
          </a:custGeom>
          <a:blipFill>
            <a:blip r:embed="rId5"/>
            <a:stretch>
              <a:fillRect/>
            </a:stretch>
          </a:blipFill>
        </p:spPr>
      </p:sp>
      <p:sp>
        <p:nvSpPr>
          <p:cNvPr id="13" name="TextBox 13"/>
          <p:cNvSpPr txBox="1"/>
          <p:nvPr/>
        </p:nvSpPr>
        <p:spPr>
          <a:xfrm>
            <a:off x="-273355" y="4747260"/>
            <a:ext cx="1828800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2022 New/Renewal Project Application Navigational Guide : (2023 Guides have not yet been released)</a:t>
            </a:r>
          </a:p>
        </p:txBody>
      </p:sp>
      <p:sp>
        <p:nvSpPr>
          <p:cNvPr id="14" name="TextBox 14"/>
          <p:cNvSpPr txBox="1"/>
          <p:nvPr/>
        </p:nvSpPr>
        <p:spPr>
          <a:xfrm>
            <a:off x="-273355" y="6130833"/>
            <a:ext cx="1828800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2023 Renewal Project Detailed Instructions </a:t>
            </a:r>
          </a:p>
        </p:txBody>
      </p:sp>
      <p:sp>
        <p:nvSpPr>
          <p:cNvPr id="15" name="TextBox 15"/>
          <p:cNvSpPr txBox="1"/>
          <p:nvPr/>
        </p:nvSpPr>
        <p:spPr>
          <a:xfrm>
            <a:off x="92860" y="7150326"/>
            <a:ext cx="18288000" cy="396240"/>
          </a:xfrm>
          <a:prstGeom prst="rect">
            <a:avLst/>
          </a:prstGeom>
        </p:spPr>
        <p:txBody>
          <a:bodyPr lIns="0" tIns="0" rIns="0" bIns="0" rtlCol="0" anchor="t">
            <a:spAutoFit/>
          </a:bodyPr>
          <a:lstStyle/>
          <a:p>
            <a:pPr algn="ctr">
              <a:lnSpc>
                <a:spcPts val="3359"/>
              </a:lnSpc>
              <a:spcBef>
                <a:spcPct val="0"/>
              </a:spcBef>
            </a:pPr>
            <a:r>
              <a:rPr lang="en-US" sz="2400">
                <a:solidFill>
                  <a:srgbClr val="FFFFFF"/>
                </a:solidFill>
                <a:latin typeface="Open Sans Extra Bold"/>
              </a:rPr>
              <a:t>2023 New Project Detailed Instructions </a:t>
            </a:r>
          </a:p>
        </p:txBody>
      </p:sp>
      <p:sp>
        <p:nvSpPr>
          <p:cNvPr id="16" name="TextBox 16"/>
          <p:cNvSpPr txBox="1"/>
          <p:nvPr/>
        </p:nvSpPr>
        <p:spPr>
          <a:xfrm>
            <a:off x="93640" y="5189353"/>
            <a:ext cx="18385634" cy="38925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https://www.hud.gov/sites/dfiles/CPD/documents/CoC/FY-2022-CoC-Application-Navigational-Guide.PDF</a:t>
            </a:r>
          </a:p>
        </p:txBody>
      </p:sp>
      <p:sp>
        <p:nvSpPr>
          <p:cNvPr id="17" name="TextBox 17"/>
          <p:cNvSpPr txBox="1"/>
          <p:nvPr/>
        </p:nvSpPr>
        <p:spPr>
          <a:xfrm>
            <a:off x="472405" y="6549616"/>
            <a:ext cx="17731292" cy="38925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https://www.hud.gov/sites/dfiles/CPD/documents/CoC/FY-2023-CoC-RENEWAL-Application-Detailed-Instructions.pdf</a:t>
            </a:r>
          </a:p>
        </p:txBody>
      </p:sp>
      <p:sp>
        <p:nvSpPr>
          <p:cNvPr id="18" name="TextBox 18"/>
          <p:cNvSpPr txBox="1"/>
          <p:nvPr/>
        </p:nvSpPr>
        <p:spPr>
          <a:xfrm>
            <a:off x="706161" y="2485842"/>
            <a:ext cx="17159031" cy="514350"/>
          </a:xfrm>
          <a:prstGeom prst="rect">
            <a:avLst/>
          </a:prstGeom>
        </p:spPr>
        <p:txBody>
          <a:bodyPr lIns="0" tIns="0" rIns="0" bIns="0" rtlCol="0" anchor="t">
            <a:spAutoFit/>
          </a:bodyPr>
          <a:lstStyle/>
          <a:p>
            <a:pPr>
              <a:lnSpc>
                <a:spcPts val="2040"/>
              </a:lnSpc>
            </a:pPr>
            <a:r>
              <a:rPr lang="en-US" sz="1700" u="sng">
                <a:solidFill>
                  <a:srgbClr val="EFD1A9"/>
                </a:solidFill>
                <a:latin typeface="Open Sans Extra Bold"/>
              </a:rPr>
              <a:t>https://discover.pbcgov.org/communityservices/humanservices/PDF/RFP/2023/2023_COC_Program_Local_NEW_Project_Application_72723_Final_Draft_628.pdf</a:t>
            </a:r>
          </a:p>
        </p:txBody>
      </p:sp>
      <p:sp>
        <p:nvSpPr>
          <p:cNvPr id="19" name="TextBox 19"/>
          <p:cNvSpPr txBox="1"/>
          <p:nvPr/>
        </p:nvSpPr>
        <p:spPr>
          <a:xfrm>
            <a:off x="518445" y="7527516"/>
            <a:ext cx="17731292" cy="78930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https://www.hud.gov/sites/dfiles/CPD/documents/CoC/FY-2023-CoC-NEW-Application-Detailed-Instructions-7-31-2023.pdf</a:t>
            </a:r>
          </a:p>
        </p:txBody>
      </p:sp>
      <p:sp>
        <p:nvSpPr>
          <p:cNvPr id="20" name="TextBox 20"/>
          <p:cNvSpPr txBox="1"/>
          <p:nvPr/>
        </p:nvSpPr>
        <p:spPr>
          <a:xfrm>
            <a:off x="240091" y="5655331"/>
            <a:ext cx="18385634" cy="389255"/>
          </a:xfrm>
          <a:prstGeom prst="rect">
            <a:avLst/>
          </a:prstGeom>
        </p:spPr>
        <p:txBody>
          <a:bodyPr lIns="0" tIns="0" rIns="0" bIns="0" rtlCol="0" anchor="t">
            <a:spAutoFit/>
          </a:bodyPr>
          <a:lstStyle/>
          <a:p>
            <a:pPr algn="ctr">
              <a:lnSpc>
                <a:spcPts val="3219"/>
              </a:lnSpc>
              <a:spcBef>
                <a:spcPct val="0"/>
              </a:spcBef>
            </a:pPr>
            <a:r>
              <a:rPr lang="en-US" sz="2300" u="sng">
                <a:solidFill>
                  <a:srgbClr val="EDD8BC"/>
                </a:solidFill>
                <a:latin typeface="Open Sans Extra Bold"/>
              </a:rPr>
              <a:t>https://www.hud.gov/sites/dfiles/CPD/documents/CoC/FY-2022-New-Project-Application-Navigational-Guide.PDF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C423D"/>
        </a:solidFill>
        <a:effectLst/>
      </p:bgPr>
    </p:bg>
    <p:spTree>
      <p:nvGrpSpPr>
        <p:cNvPr id="1" name=""/>
        <p:cNvGrpSpPr/>
        <p:nvPr/>
      </p:nvGrpSpPr>
      <p:grpSpPr>
        <a:xfrm>
          <a:off x="0" y="0"/>
          <a:ext cx="0" cy="0"/>
          <a:chOff x="0" y="0"/>
          <a:chExt cx="0" cy="0"/>
        </a:xfrm>
      </p:grpSpPr>
      <p:sp>
        <p:nvSpPr>
          <p:cNvPr id="2" name="Freeform 2"/>
          <p:cNvSpPr/>
          <p:nvPr/>
        </p:nvSpPr>
        <p:spPr>
          <a:xfrm rot="1314107">
            <a:off x="9568034" y="-931454"/>
            <a:ext cx="12724704" cy="6401336"/>
          </a:xfrm>
          <a:custGeom>
            <a:avLst/>
            <a:gdLst/>
            <a:ahLst/>
            <a:cxnLst/>
            <a:rect l="l" t="t" r="r" b="b"/>
            <a:pathLst>
              <a:path w="12724704" h="6401336">
                <a:moveTo>
                  <a:pt x="0" y="0"/>
                </a:moveTo>
                <a:lnTo>
                  <a:pt x="12724704" y="0"/>
                </a:lnTo>
                <a:lnTo>
                  <a:pt x="12724704" y="6401337"/>
                </a:lnTo>
                <a:lnTo>
                  <a:pt x="0" y="6401337"/>
                </a:lnTo>
                <a:lnTo>
                  <a:pt x="0" y="0"/>
                </a:lnTo>
                <a:close/>
              </a:path>
            </a:pathLst>
          </a:custGeom>
          <a:blipFill>
            <a:blip r:embed="rId2">
              <a:extLst>
                <a:ext uri="{96DAC541-7B7A-43D3-8B79-37D633B846F1}">
                  <asvg:svgBlip xmlns:asvg="http://schemas.microsoft.com/office/drawing/2016/SVG/main" xmlns="" r:embed="rId3"/>
                </a:ext>
              </a:extLst>
            </a:blip>
            <a:stretch>
              <a:fillRect l="-543" r="-69"/>
            </a:stretch>
          </a:blipFill>
        </p:spPr>
      </p:sp>
      <p:sp>
        <p:nvSpPr>
          <p:cNvPr id="3" name="TextBox 3"/>
          <p:cNvSpPr txBox="1"/>
          <p:nvPr/>
        </p:nvSpPr>
        <p:spPr>
          <a:xfrm>
            <a:off x="-418887" y="-133350"/>
            <a:ext cx="11043614" cy="1195502"/>
          </a:xfrm>
          <a:prstGeom prst="rect">
            <a:avLst/>
          </a:prstGeom>
        </p:spPr>
        <p:txBody>
          <a:bodyPr lIns="0" tIns="0" rIns="0" bIns="0" rtlCol="0" anchor="t">
            <a:spAutoFit/>
          </a:bodyPr>
          <a:lstStyle/>
          <a:p>
            <a:pPr algn="ctr">
              <a:lnSpc>
                <a:spcPts val="9800"/>
              </a:lnSpc>
              <a:spcBef>
                <a:spcPct val="0"/>
              </a:spcBef>
            </a:pPr>
            <a:r>
              <a:rPr lang="en-US" sz="7000">
                <a:solidFill>
                  <a:srgbClr val="EFD1A9"/>
                </a:solidFill>
                <a:latin typeface="Muli Bold"/>
              </a:rPr>
              <a:t>Noteworthy Changes</a:t>
            </a:r>
          </a:p>
        </p:txBody>
      </p:sp>
      <p:sp>
        <p:nvSpPr>
          <p:cNvPr id="4" name="Freeform 4"/>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
        <p:nvSpPr>
          <p:cNvPr id="5" name="TextBox 5"/>
          <p:cNvSpPr txBox="1"/>
          <p:nvPr/>
        </p:nvSpPr>
        <p:spPr>
          <a:xfrm>
            <a:off x="2142429" y="2221589"/>
            <a:ext cx="10239416" cy="6307455"/>
          </a:xfrm>
          <a:prstGeom prst="rect">
            <a:avLst/>
          </a:prstGeom>
        </p:spPr>
        <p:txBody>
          <a:bodyPr lIns="0" tIns="0" rIns="0" bIns="0" rtlCol="0" anchor="t">
            <a:spAutoFit/>
          </a:bodyPr>
          <a:lstStyle/>
          <a:p>
            <a:pPr marL="669285" lvl="1" indent="-334642">
              <a:lnSpc>
                <a:spcPts val="4339"/>
              </a:lnSpc>
              <a:buFont typeface="Arial"/>
              <a:buChar char="•"/>
            </a:pPr>
            <a:r>
              <a:rPr lang="en-US" sz="3099">
                <a:solidFill>
                  <a:srgbClr val="EFD1A9"/>
                </a:solidFill>
                <a:latin typeface="Canva Sans"/>
              </a:rPr>
              <a:t>Tier 1 is smaller this year</a:t>
            </a:r>
          </a:p>
          <a:p>
            <a:pPr marL="669285" lvl="1" indent="-334642">
              <a:lnSpc>
                <a:spcPts val="4339"/>
              </a:lnSpc>
              <a:buFont typeface="Arial"/>
              <a:buChar char="•"/>
            </a:pPr>
            <a:r>
              <a:rPr lang="en-US" sz="3099">
                <a:solidFill>
                  <a:srgbClr val="EFD1A9"/>
                </a:solidFill>
                <a:latin typeface="Canva Sans"/>
              </a:rPr>
              <a:t>CoC Bonus amounts for new projects are higher</a:t>
            </a:r>
          </a:p>
          <a:p>
            <a:pPr marL="669285" lvl="1" indent="-334642">
              <a:lnSpc>
                <a:spcPts val="4339"/>
              </a:lnSpc>
              <a:buFont typeface="Arial"/>
              <a:buChar char="•"/>
            </a:pPr>
            <a:r>
              <a:rPr lang="en-US" sz="3099">
                <a:solidFill>
                  <a:srgbClr val="EFD1A9"/>
                </a:solidFill>
                <a:latin typeface="Canva Sans"/>
              </a:rPr>
              <a:t>CoC Planning grant amounts are higher</a:t>
            </a:r>
          </a:p>
          <a:p>
            <a:pPr marL="669285" lvl="1" indent="-334642">
              <a:lnSpc>
                <a:spcPts val="4339"/>
              </a:lnSpc>
              <a:buFont typeface="Arial"/>
              <a:buChar char="•"/>
            </a:pPr>
            <a:r>
              <a:rPr lang="en-US" sz="3099">
                <a:solidFill>
                  <a:srgbClr val="EFD1A9"/>
                </a:solidFill>
                <a:latin typeface="Canva Sans"/>
              </a:rPr>
              <a:t>Increase in number of RRH Beds Rating Factor</a:t>
            </a:r>
          </a:p>
          <a:p>
            <a:pPr marL="669285" lvl="1" indent="-334642">
              <a:lnSpc>
                <a:spcPts val="4339"/>
              </a:lnSpc>
              <a:buFont typeface="Arial"/>
              <a:buChar char="•"/>
            </a:pPr>
            <a:r>
              <a:rPr lang="en-US" sz="3099">
                <a:solidFill>
                  <a:srgbClr val="EFD1A9"/>
                </a:solidFill>
                <a:latin typeface="Canva Sans"/>
              </a:rPr>
              <a:t>YHDP is allowing renewal or replacement for 1st round YHDP</a:t>
            </a:r>
          </a:p>
          <a:p>
            <a:pPr marL="669285" lvl="1" indent="-334642">
              <a:lnSpc>
                <a:spcPts val="4339"/>
              </a:lnSpc>
              <a:buFont typeface="Arial"/>
              <a:buChar char="•"/>
            </a:pPr>
            <a:r>
              <a:rPr lang="en-US" sz="3099">
                <a:solidFill>
                  <a:srgbClr val="EFD1A9"/>
                </a:solidFill>
                <a:latin typeface="Canva Sans"/>
              </a:rPr>
              <a:t>HUD added new budget line items for new eligible CoC activities</a:t>
            </a:r>
          </a:p>
          <a:p>
            <a:pPr marL="1338569" lvl="2" indent="-446190">
              <a:lnSpc>
                <a:spcPts val="4339"/>
              </a:lnSpc>
              <a:buFont typeface="Arial"/>
              <a:buChar char="⚬"/>
            </a:pPr>
            <a:r>
              <a:rPr lang="en-US" sz="3099">
                <a:solidFill>
                  <a:srgbClr val="EFD1A9"/>
                </a:solidFill>
                <a:latin typeface="Canva Sans"/>
              </a:rPr>
              <a:t>VAWA</a:t>
            </a:r>
          </a:p>
          <a:p>
            <a:pPr marL="1338569" lvl="2" indent="-446190">
              <a:lnSpc>
                <a:spcPts val="4339"/>
              </a:lnSpc>
              <a:buFont typeface="Arial"/>
              <a:buChar char="⚬"/>
            </a:pPr>
            <a:r>
              <a:rPr lang="en-US" sz="3099">
                <a:solidFill>
                  <a:srgbClr val="EFD1A9"/>
                </a:solidFill>
                <a:latin typeface="Canva Sans"/>
              </a:rPr>
              <a:t>Rural Costs Budget Line Items</a:t>
            </a:r>
          </a:p>
          <a:p>
            <a:pPr marL="669285" lvl="1" indent="-334642">
              <a:lnSpc>
                <a:spcPts val="4339"/>
              </a:lnSpc>
              <a:buFont typeface="Arial"/>
              <a:buChar char="•"/>
            </a:pPr>
            <a:r>
              <a:rPr lang="en-US" sz="3099">
                <a:solidFill>
                  <a:srgbClr val="EFD1A9"/>
                </a:solidFill>
                <a:latin typeface="Canva Sans"/>
              </a:rPr>
              <a:t>The VAWA Reauthorization Act of 2022</a:t>
            </a:r>
          </a:p>
          <a:p>
            <a:pPr>
              <a:lnSpc>
                <a:spcPts val="2800"/>
              </a:lnSpc>
            </a:pPr>
            <a:endParaRPr lang="en-US" sz="3099">
              <a:solidFill>
                <a:srgbClr val="EFD1A9"/>
              </a:solidFill>
              <a:latin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D2D33"/>
        </a:solidFill>
        <a:effectLst/>
      </p:bgPr>
    </p:bg>
    <p:spTree>
      <p:nvGrpSpPr>
        <p:cNvPr id="1" name=""/>
        <p:cNvGrpSpPr/>
        <p:nvPr/>
      </p:nvGrpSpPr>
      <p:grpSpPr>
        <a:xfrm>
          <a:off x="0" y="0"/>
          <a:ext cx="0" cy="0"/>
          <a:chOff x="0" y="0"/>
          <a:chExt cx="0" cy="0"/>
        </a:xfrm>
      </p:grpSpPr>
      <p:sp>
        <p:nvSpPr>
          <p:cNvPr id="2" name="Freeform 2"/>
          <p:cNvSpPr/>
          <p:nvPr/>
        </p:nvSpPr>
        <p:spPr>
          <a:xfrm rot="1314107">
            <a:off x="9568034" y="-931454"/>
            <a:ext cx="12724704" cy="6401336"/>
          </a:xfrm>
          <a:custGeom>
            <a:avLst/>
            <a:gdLst/>
            <a:ahLst/>
            <a:cxnLst/>
            <a:rect l="l" t="t" r="r" b="b"/>
            <a:pathLst>
              <a:path w="12724704" h="6401336">
                <a:moveTo>
                  <a:pt x="0" y="0"/>
                </a:moveTo>
                <a:lnTo>
                  <a:pt x="12724704" y="0"/>
                </a:lnTo>
                <a:lnTo>
                  <a:pt x="12724704" y="6401337"/>
                </a:lnTo>
                <a:lnTo>
                  <a:pt x="0" y="6401337"/>
                </a:lnTo>
                <a:lnTo>
                  <a:pt x="0" y="0"/>
                </a:lnTo>
                <a:close/>
              </a:path>
            </a:pathLst>
          </a:custGeom>
          <a:blipFill>
            <a:blip r:embed="rId2">
              <a:extLst>
                <a:ext uri="{96DAC541-7B7A-43D3-8B79-37D633B846F1}">
                  <asvg:svgBlip xmlns:asvg="http://schemas.microsoft.com/office/drawing/2016/SVG/main" xmlns="" r:embed="rId3"/>
                </a:ext>
              </a:extLst>
            </a:blip>
            <a:stretch>
              <a:fillRect l="-543" r="-69"/>
            </a:stretch>
          </a:blipFill>
        </p:spPr>
      </p:sp>
      <p:sp>
        <p:nvSpPr>
          <p:cNvPr id="3" name="TextBox 3"/>
          <p:cNvSpPr txBox="1"/>
          <p:nvPr/>
        </p:nvSpPr>
        <p:spPr>
          <a:xfrm>
            <a:off x="1028700" y="2135864"/>
            <a:ext cx="11043614" cy="1195502"/>
          </a:xfrm>
          <a:prstGeom prst="rect">
            <a:avLst/>
          </a:prstGeom>
        </p:spPr>
        <p:txBody>
          <a:bodyPr lIns="0" tIns="0" rIns="0" bIns="0" rtlCol="0" anchor="t">
            <a:spAutoFit/>
          </a:bodyPr>
          <a:lstStyle/>
          <a:p>
            <a:pPr algn="ctr">
              <a:lnSpc>
                <a:spcPts val="9800"/>
              </a:lnSpc>
              <a:spcBef>
                <a:spcPct val="0"/>
              </a:spcBef>
            </a:pPr>
            <a:r>
              <a:rPr lang="en-US" sz="7000">
                <a:solidFill>
                  <a:srgbClr val="EFD1A9"/>
                </a:solidFill>
                <a:latin typeface="Muli Bold"/>
              </a:rPr>
              <a:t>Fatal Flaws</a:t>
            </a:r>
          </a:p>
        </p:txBody>
      </p:sp>
      <p:sp>
        <p:nvSpPr>
          <p:cNvPr id="4" name="TextBox 4"/>
          <p:cNvSpPr txBox="1"/>
          <p:nvPr/>
        </p:nvSpPr>
        <p:spPr>
          <a:xfrm>
            <a:off x="1286552" y="3996730"/>
            <a:ext cx="13854203" cy="2226866"/>
          </a:xfrm>
          <a:prstGeom prst="rect">
            <a:avLst/>
          </a:prstGeom>
        </p:spPr>
        <p:txBody>
          <a:bodyPr lIns="0" tIns="0" rIns="0" bIns="0" rtlCol="0" anchor="t">
            <a:spAutoFit/>
          </a:bodyPr>
          <a:lstStyle/>
          <a:p>
            <a:pPr>
              <a:lnSpc>
                <a:spcPts val="4421"/>
              </a:lnSpc>
            </a:pPr>
            <a:r>
              <a:rPr lang="en-US" sz="3157">
                <a:solidFill>
                  <a:srgbClr val="FFFFFF"/>
                </a:solidFill>
                <a:latin typeface="Muli Regular"/>
              </a:rPr>
              <a:t>If an agency fails to submit the application by August 28, 2023 by 12:00 p.m. Noon, EST, the project will not be ranked or considered for CoC Program Competition funding. There will be NO exceptions made. </a:t>
            </a:r>
          </a:p>
          <a:p>
            <a:pPr>
              <a:lnSpc>
                <a:spcPts val="4421"/>
              </a:lnSpc>
            </a:pPr>
            <a:endParaRPr lang="en-US" sz="3157">
              <a:solidFill>
                <a:srgbClr val="FFFFFF"/>
              </a:solidFill>
              <a:latin typeface="Muli Regular"/>
            </a:endParaRPr>
          </a:p>
        </p:txBody>
      </p:sp>
      <p:sp>
        <p:nvSpPr>
          <p:cNvPr id="5" name="Freeform 5"/>
          <p:cNvSpPr/>
          <p:nvPr/>
        </p:nvSpPr>
        <p:spPr>
          <a:xfrm>
            <a:off x="-67734" y="8583562"/>
            <a:ext cx="2708572" cy="1689751"/>
          </a:xfrm>
          <a:custGeom>
            <a:avLst/>
            <a:gdLst/>
            <a:ahLst/>
            <a:cxnLst/>
            <a:rect l="l" t="t" r="r" b="b"/>
            <a:pathLst>
              <a:path w="2708572" h="1689751">
                <a:moveTo>
                  <a:pt x="0" y="0"/>
                </a:moveTo>
                <a:lnTo>
                  <a:pt x="2708572" y="0"/>
                </a:lnTo>
                <a:lnTo>
                  <a:pt x="2708572" y="1689751"/>
                </a:lnTo>
                <a:lnTo>
                  <a:pt x="0" y="1689751"/>
                </a:lnTo>
                <a:lnTo>
                  <a:pt x="0" y="0"/>
                </a:lnTo>
                <a:close/>
              </a:path>
            </a:pathLst>
          </a:custGeom>
          <a:blipFill>
            <a:blip r:embed="rId4"/>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DD1A2B6E21F34B84FFE6813C59CAF7" ma:contentTypeVersion="4" ma:contentTypeDescription="Create a new document." ma:contentTypeScope="" ma:versionID="ccc601b9439db1a168c1ce6c02de071a">
  <xsd:schema xmlns:xsd="http://www.w3.org/2001/XMLSchema" xmlns:xs="http://www.w3.org/2001/XMLSchema" xmlns:p="http://schemas.microsoft.com/office/2006/metadata/properties" targetNamespace="http://schemas.microsoft.com/office/2006/metadata/properties" ma:root="true" ma:fieldsID="0ae3803a1284358c12988012009e435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1F5B04-FDC0-4661-BF04-F0E69D0854E9}"/>
</file>

<file path=customXml/itemProps2.xml><?xml version="1.0" encoding="utf-8"?>
<ds:datastoreItem xmlns:ds="http://schemas.openxmlformats.org/officeDocument/2006/customXml" ds:itemID="{02DAB96E-3270-4CC5-A7FF-37AC3E4A2B11}"/>
</file>

<file path=customXml/itemProps3.xml><?xml version="1.0" encoding="utf-8"?>
<ds:datastoreItem xmlns:ds="http://schemas.openxmlformats.org/officeDocument/2006/customXml" ds:itemID="{15766D57-6892-47BC-ADED-8C87862C27CA}"/>
</file>

<file path=docProps/app.xml><?xml version="1.0" encoding="utf-8"?>
<Properties xmlns="http://schemas.openxmlformats.org/officeDocument/2006/extended-properties" xmlns:vt="http://schemas.openxmlformats.org/officeDocument/2006/docPropsVTypes">
  <TotalTime>1</TotalTime>
  <Words>1277</Words>
  <Application>Microsoft Office PowerPoint</Application>
  <PresentationFormat>Custom</PresentationFormat>
  <Paragraphs>160</Paragraphs>
  <Slides>44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Muli Regular</vt:lpstr>
      <vt:lpstr>Open Sans Extra Bold Bold</vt:lpstr>
      <vt:lpstr>Muli Black</vt:lpstr>
      <vt:lpstr>Muli Bold</vt:lpstr>
      <vt:lpstr>Open Sans Extra Bold</vt:lpstr>
      <vt:lpstr>Arial</vt:lpstr>
      <vt:lpstr>Calibri</vt:lpstr>
      <vt:lpstr>Canva Sans</vt:lpstr>
      <vt:lpstr>Canva Sans Bold</vt:lpstr>
      <vt:lpstr>Muli Regular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and Cream Modern Sales Marketing Presentation</dc:title>
  <dc:creator>Maria Bond</dc:creator>
  <cp:lastModifiedBy>Maria Bond</cp:lastModifiedBy>
  <cp:revision>2</cp:revision>
  <dcterms:created xsi:type="dcterms:W3CDTF">2006-08-16T00:00:00Z</dcterms:created>
  <dcterms:modified xsi:type="dcterms:W3CDTF">2023-08-03T15:55:41Z</dcterms:modified>
  <dc:identifier>DAEhsz5VtRs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0x010100FDDD1A2B6E21F34B84FFE6813C59CAF7</vt:lpwstr>
  </property>
  <property fmtid="{D5CDD505-2E9C-101B-9397-08002B2CF9AE}" pid="3" name="Order">
    <vt:r8>19200</vt:r8>
  </property>
  <property fmtid="{D5CDD505-2E9C-101B-9397-08002B2CF9AE}" pid="4" name="xd_Signature">
    <vt:bool>false</vt:bool>
  </property>
  <property fmtid="{D5CDD505-2E9C-101B-9397-08002B2CF9AE}" pid="5" name="xd_ProgID">
    <vt:lpwstr/>
  </property>
  <property fmtid="{D5CDD505-2E9C-101B-9397-08002B2CF9AE}" pid="6" name="SharedWithUsers">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