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4"/>
  </p:sldMasterIdLst>
  <p:notesMasterIdLst>
    <p:notesMasterId r:id="rId36"/>
  </p:notesMasterIdLst>
  <p:handoutMasterIdLst>
    <p:handoutMasterId r:id="rId37"/>
  </p:handoutMasterIdLst>
  <p:sldIdLst>
    <p:sldId id="324" r:id="rId5"/>
    <p:sldId id="472" r:id="rId6"/>
    <p:sldId id="478" r:id="rId7"/>
    <p:sldId id="493" r:id="rId8"/>
    <p:sldId id="474" r:id="rId9"/>
    <p:sldId id="515" r:id="rId10"/>
    <p:sldId id="516" r:id="rId11"/>
    <p:sldId id="476" r:id="rId12"/>
    <p:sldId id="477" r:id="rId13"/>
    <p:sldId id="494" r:id="rId14"/>
    <p:sldId id="495" r:id="rId15"/>
    <p:sldId id="497" r:id="rId16"/>
    <p:sldId id="496" r:id="rId17"/>
    <p:sldId id="518" r:id="rId18"/>
    <p:sldId id="498" r:id="rId19"/>
    <p:sldId id="499" r:id="rId20"/>
    <p:sldId id="500" r:id="rId21"/>
    <p:sldId id="501" r:id="rId22"/>
    <p:sldId id="502" r:id="rId23"/>
    <p:sldId id="506" r:id="rId24"/>
    <p:sldId id="507" r:id="rId25"/>
    <p:sldId id="489" r:id="rId26"/>
    <p:sldId id="508" r:id="rId27"/>
    <p:sldId id="509" r:id="rId28"/>
    <p:sldId id="510" r:id="rId29"/>
    <p:sldId id="511" r:id="rId30"/>
    <p:sldId id="512" r:id="rId31"/>
    <p:sldId id="513" r:id="rId32"/>
    <p:sldId id="514" r:id="rId33"/>
    <p:sldId id="492" r:id="rId34"/>
    <p:sldId id="491" r:id="rId35"/>
  </p:sldIdLst>
  <p:sldSz cx="12192000" cy="6858000"/>
  <p:notesSz cx="7010400" cy="9236075"/>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2"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2"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2"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2"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2" charset="-128"/>
        <a:cs typeface="+mn-cs"/>
      </a:defRPr>
    </a:lvl5pPr>
    <a:lvl6pPr marL="2286000" algn="l" defTabSz="914400" rtl="0" eaLnBrk="1" latinLnBrk="0" hangingPunct="1">
      <a:defRPr kern="1200">
        <a:solidFill>
          <a:schemeClr val="tx1"/>
        </a:solidFill>
        <a:latin typeface="Arial" pitchFamily="34" charset="0"/>
        <a:ea typeface="ＭＳ Ｐゴシック" pitchFamily="32" charset="-128"/>
        <a:cs typeface="+mn-cs"/>
      </a:defRPr>
    </a:lvl6pPr>
    <a:lvl7pPr marL="2743200" algn="l" defTabSz="914400" rtl="0" eaLnBrk="1" latinLnBrk="0" hangingPunct="1">
      <a:defRPr kern="1200">
        <a:solidFill>
          <a:schemeClr val="tx1"/>
        </a:solidFill>
        <a:latin typeface="Arial" pitchFamily="34" charset="0"/>
        <a:ea typeface="ＭＳ Ｐゴシック" pitchFamily="32" charset="-128"/>
        <a:cs typeface="+mn-cs"/>
      </a:defRPr>
    </a:lvl7pPr>
    <a:lvl8pPr marL="3200400" algn="l" defTabSz="914400" rtl="0" eaLnBrk="1" latinLnBrk="0" hangingPunct="1">
      <a:defRPr kern="1200">
        <a:solidFill>
          <a:schemeClr val="tx1"/>
        </a:solidFill>
        <a:latin typeface="Arial" pitchFamily="34" charset="0"/>
        <a:ea typeface="ＭＳ Ｐゴシック" pitchFamily="32" charset="-128"/>
        <a:cs typeface="+mn-cs"/>
      </a:defRPr>
    </a:lvl8pPr>
    <a:lvl9pPr marL="3657600" algn="l" defTabSz="914400" rtl="0" eaLnBrk="1" latinLnBrk="0" hangingPunct="1">
      <a:defRPr kern="1200">
        <a:solidFill>
          <a:schemeClr val="tx1"/>
        </a:solidFill>
        <a:latin typeface="Arial" pitchFamily="34" charset="0"/>
        <a:ea typeface="ＭＳ Ｐゴシック" pitchFamily="32"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ssy Cocerez" initials="SC" lastIdx="1" clrIdx="0">
    <p:extLst>
      <p:ext uri="{19B8F6BF-5375-455C-9EA6-DF929625EA0E}">
        <p15:presenceInfo xmlns:p15="http://schemas.microsoft.com/office/powerpoint/2012/main" userId="Stessy Cocerez" providerId="None"/>
      </p:ext>
    </p:extLst>
  </p:cmAuthor>
  <p:cmAuthor id="2" name="Wendy Tippett" initials="WT" lastIdx="6" clrIdx="1">
    <p:extLst>
      <p:ext uri="{19B8F6BF-5375-455C-9EA6-DF929625EA0E}">
        <p15:presenceInfo xmlns:p15="http://schemas.microsoft.com/office/powerpoint/2012/main" userId="S-1-5-21-1567781294-1889992519-3027443384-29109658" providerId="AD"/>
      </p:ext>
    </p:extLst>
  </p:cmAuthor>
  <p:cmAuthor id="3" name="Michael Wright" initials="MW" lastIdx="2" clrIdx="2">
    <p:extLst>
      <p:ext uri="{19B8F6BF-5375-455C-9EA6-DF929625EA0E}">
        <p15:presenceInfo xmlns:p15="http://schemas.microsoft.com/office/powerpoint/2012/main" userId="S-1-5-21-1567781294-1889992519-3027443384-291482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F7A904-FE0B-4E13-9659-69DAC027A94E}" v="1" dt="2026-04-14T16:03:14.2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71" autoAdjust="0"/>
    <p:restoredTop sz="94637" autoAdjust="0"/>
  </p:normalViewPr>
  <p:slideViewPr>
    <p:cSldViewPr>
      <p:cViewPr varScale="1">
        <p:scale>
          <a:sx n="83" d="100"/>
          <a:sy n="83" d="100"/>
        </p:scale>
        <p:origin x="438" y="78"/>
      </p:cViewPr>
      <p:guideLst>
        <p:guide orient="horz" pos="2160"/>
        <p:guide pos="3840"/>
      </p:guideLst>
    </p:cSldViewPr>
  </p:slideViewPr>
  <p:outlineViewPr>
    <p:cViewPr>
      <p:scale>
        <a:sx n="33" d="100"/>
        <a:sy n="33" d="100"/>
      </p:scale>
      <p:origin x="48" y="129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7T17:11:21.460" idx="1">
    <p:pos x="10" y="10"/>
    <p:text>They have to be in good standing with the CoC as well if I remember the application correctly.</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07T17:11:21.460" idx="1">
    <p:pos x="10" y="10"/>
    <p:text>They have to be in good standing with the CoC as well if I remember the application correctly.</p:text>
    <p:extLst>
      <p:ext uri="{C676402C-5697-4E1C-873F-D02D1690AC5C}">
        <p15:threadingInfo xmlns:p15="http://schemas.microsoft.com/office/powerpoint/2012/main" timeZoneBias="24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2" dt="2021-04-07T17:11:21.460" idx="1">
    <p:pos x="10" y="10"/>
    <p:text>They have to be in good standing with the CoC as well if I remember the application correctly.</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3A811A08-FC59-4604-BC9A-E5C35A3D34B7}" type="datetime1">
              <a:rPr lang="en-US"/>
              <a:pPr/>
              <a:t>4/14/2026</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F8176272-5F00-44D2-A79E-0E2579ED3B3B}" type="slidenum">
              <a:rPr lang="en-US"/>
              <a:pPr/>
              <a:t>‹#›</a:t>
            </a:fld>
            <a:endParaRPr lang="en-US" dirty="0"/>
          </a:p>
        </p:txBody>
      </p:sp>
    </p:spTree>
    <p:extLst>
      <p:ext uri="{BB962C8B-B14F-4D97-AF65-F5344CB8AC3E}">
        <p14:creationId xmlns:p14="http://schemas.microsoft.com/office/powerpoint/2010/main" val="377311979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2.86527" units="1/cm"/>
          <inkml:channelProperty channel="Y" name="resolution" value="36.48649" units="1/cm"/>
          <inkml:channelProperty channel="T" name="resolution" value="1" units="1/dev"/>
        </inkml:channelProperties>
      </inkml:inkSource>
      <inkml:timestamp xml:id="ts0" timeString="2022-04-06T15:27:01.462"/>
    </inkml:context>
    <inkml:brush xml:id="br0">
      <inkml:brushProperty name="width" value="0.23333" units="cm"/>
      <inkml:brushProperty name="height" value="0.46667" units="cm"/>
      <inkml:brushProperty name="tip" value="rectangle"/>
      <inkml:brushProperty name="rasterOp" value="maskPen"/>
      <inkml:brushProperty name="fitToCurve" value="1"/>
    </inkml:brush>
  </inkml:definitions>
  <inkml:trace contextRef="#ctx0" brushRef="#br0">1 12 0,'25'0'188,"1"0"-173,-1 0 1,0 0-16,0 0 15,25 0 1,-25 0 0,26 0-1,-26 0 1,25 0-16,-25 0 16,26 0-1,-26 0-15,50 0 16,-50 0-1,1 0 1,-1 0 31,0 0-31,0 0 15,0 0-16,0 0 1,0 0 0,1 0 15,-1 0-15,0 0-1,0 0 1,1 0-1,-1 0 17,1 0-17,-1 0 1,0 0 0,0 0 15,0 0-31,0 0 15,0 0 1,1 0 0,-1 0-16,0 0 15,0 0 1,0 0-16,0 0 16,0 0-1,1 25 16,-1-25-31,0 0 16,0 0-16,0 0 16,0 0-1,0 0 1,1 0 15,-1 0-15,0 0-16,0 0 15,0 0 1,0 0-16,1 0 16,-1 0-16,0 0 15,0 0-15,0 0 32,0 0-17,0 0 1,1 0-1,-1 0-15,0 0 16,0 0 0,0 0-1,0 0 17,0 0-17,1 0-15,-1 0 16,0 0-1,0 0 17,0 0-1,0 0-15,0 0-1,1 0-15,-1 0 47,0 0-16,25 0 1,-25 0-1,1 0 16,-1 0-32,0 0-15,0 0 16,25 0 0,-25 0 15,1 0-16,-1 0 1,0 0 0,1 0-1,-1 0 17,0 0-1,0 0-31,1 0 31,-1 0-31,0 0 16,0 0-1,0 0 1,0 0 0,0 0-1,1 0 1,-1 0 15,0 0-15,0 0-1,0 0 1,0 0 15,1 0-31,-1 0 16,0 0-1,0 0 32,0 0-31,0 0 0,0 0-1,1 0 1,-1 0 15,0 0-15,0 0-1,0 0 1,0 0 0,0 0-1,1 0 32,-1 0-16</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2.86527" units="1/cm"/>
          <inkml:channelProperty channel="Y" name="resolution" value="36.48649" units="1/cm"/>
          <inkml:channelProperty channel="T" name="resolution" value="1" units="1/dev"/>
        </inkml:channelProperties>
      </inkml:inkSource>
      <inkml:timestamp xml:id="ts0" timeString="2022-04-06T15:27:06.562"/>
    </inkml:context>
    <inkml:brush xml:id="br0">
      <inkml:brushProperty name="width" value="0.23333" units="cm"/>
      <inkml:brushProperty name="height" value="0.46667" units="cm"/>
      <inkml:brushProperty name="tip" value="rectangle"/>
      <inkml:brushProperty name="rasterOp" value="maskPen"/>
      <inkml:brushProperty name="fitToCurve" value="1"/>
    </inkml:brush>
  </inkml:definitions>
  <inkml:trace contextRef="#ctx0" brushRef="#br0">0 19 0,'25'0'203,"51"0"-203,-26 0 0,25 0 16,1 0-1,-51 0-15,25 0 16,-24 0-16,-1 0 0,0 0 15,0 0 1,0 0 0,0 0-1,0 0 1,1 0 0,-26 25-16,25-25 15,0 0 16,0 0 1,0 0-1,0 0 31,0 0-62,1 0 32,-1 0-17,0 0 1,0 0 0,0 0-16,0 0 15,26 0 1,-26 0-1,25 0 1,-25 0-16,0 0 16,1 0-1,24 0 1,-25 0 0,0 0-1,0-25-15,26 25 16,-26 0-16,25 0 15,-25 0-15,0 0 16,0 0-16,1 0 16,-1 0-1,25 0 17,-25 0-17,0 0-15,1 0 16,-1 0-1,0 0 1,0 0 0,0 0 46,0 0 1,0 0-32,1 0-31,-1 0 31,0 0 16,0 0 16,0 0-48,0 0 95</inkml:trace>
</inkml:ink>
</file>

<file path=ppt/ink/ink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72.86527" units="1/cm"/>
          <inkml:channelProperty channel="Y" name="resolution" value="36.48649" units="1/cm"/>
          <inkml:channelProperty channel="T" name="resolution" value="1" units="1/dev"/>
        </inkml:channelProperties>
      </inkml:inkSource>
      <inkml:timestamp xml:id="ts0" timeString="2022-04-06T15:49:47.844"/>
    </inkml:context>
    <inkml:brush xml:id="br0">
      <inkml:brushProperty name="width" value="0.23333" units="cm"/>
      <inkml:brushProperty name="height" value="0.46667" units="cm"/>
      <inkml:brushProperty name="tip" value="rectangle"/>
      <inkml:brushProperty name="rasterOp" value="maskPen"/>
      <inkml:brushProperty name="fitToCurve" value="1"/>
    </inkml:brush>
  </inkml:definitions>
  <inkml:trace contextRef="#ctx0" brushRef="#br0">0 70 0,'25'0'109,"25"0"-93,1 0-16,-26 0 16,0 0-16,0 0 15,25 0-15,1-25 16,-26 25-1,0 0-15,0 0 16,0 0 0,1 0-1,-1 0-15,0 0 32,0 0-32,0 0 0,0 0 15,0 0 16,1 0 32,-1 0-63,0 0 62,0 0-30,0 0-17,0 0 1,0 0 0,1 0-16,-1 0 15,0 0-15,0 0 16,0 0-1,0 0-15,0 0 16,1 0-16,-1 0 16,0 0-1,0 0 1,0 0 0,0 0-1,1 0 1,-1 0-1,0 0-15,0 0 16,25 0 0,-25 0-1,26 0 1,-26 0 0,0 0-16,0 0 15,25 0 1,-24 0 15,-1 0-15,0 0-1,0 0 1,0 0-16,0 0 16,26 0-1,-26 0 1,0 0-1,0 0-15,0 0 32,0 0-17,1 0 1,-1 0-16,0 0 16,0 0-1,0 0 1,0 0-1,0 0 17,1 0-17,-1 0 1,0 0 0,0 0-1,0 0 1,0 0-1,0 0 64,1 0-64,-1 0 1,0 0 31,0 0 62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fontAlgn="auto">
              <a:spcBef>
                <a:spcPts val="0"/>
              </a:spcBef>
              <a:spcAft>
                <a:spcPts val="0"/>
              </a:spcAft>
              <a:defRPr sz="1200">
                <a:latin typeface="+mn-lt"/>
                <a:ea typeface="+mn-ea"/>
              </a:defRPr>
            </a:lvl1pPr>
          </a:lstStyle>
          <a:p>
            <a:pPr>
              <a:defRPr/>
            </a:pPr>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itchFamily="34" charset="0"/>
              </a:defRPr>
            </a:lvl1pPr>
          </a:lstStyle>
          <a:p>
            <a:fld id="{84C483E4-6188-4C31-83DC-6022B224E276}" type="datetime1">
              <a:rPr lang="en-US"/>
              <a:pPr/>
              <a:t>4/14/2026</a:t>
            </a:fld>
            <a:endParaRPr lang="en-US" dirty="0"/>
          </a:p>
        </p:txBody>
      </p:sp>
      <p:sp>
        <p:nvSpPr>
          <p:cNvPr id="4" name="Slide Image Placeholder 3"/>
          <p:cNvSpPr>
            <a:spLocks noGrp="1" noRot="1" noChangeAspect="1"/>
          </p:cNvSpPr>
          <p:nvPr>
            <p:ph type="sldImg" idx="2"/>
          </p:nvPr>
        </p:nvSpPr>
        <p:spPr>
          <a:xfrm>
            <a:off x="425450" y="692150"/>
            <a:ext cx="6159500" cy="3463925"/>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3177" tIns="46589" rIns="93177" bIns="46589" rtlCol="0" anchor="b"/>
          <a:lstStyle>
            <a:lvl1pPr algn="l" fontAlgn="auto">
              <a:spcBef>
                <a:spcPts val="0"/>
              </a:spcBef>
              <a:spcAft>
                <a:spcPts val="0"/>
              </a:spcAft>
              <a:defRPr sz="1200">
                <a:latin typeface="+mn-lt"/>
                <a:ea typeface="+mn-ea"/>
              </a:defRPr>
            </a:lvl1pPr>
          </a:lstStyle>
          <a:p>
            <a:pPr>
              <a:defRPr/>
            </a:pPr>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itchFamily="34" charset="0"/>
              </a:defRPr>
            </a:lvl1pPr>
          </a:lstStyle>
          <a:p>
            <a:fld id="{BE621D85-B680-48D8-86DA-753B2DD3BF02}" type="slidenum">
              <a:rPr lang="en-US"/>
              <a:pPr/>
              <a:t>‹#›</a:t>
            </a:fld>
            <a:endParaRPr lang="en-US" dirty="0"/>
          </a:p>
        </p:txBody>
      </p:sp>
    </p:spTree>
    <p:extLst>
      <p:ext uri="{BB962C8B-B14F-4D97-AF65-F5344CB8AC3E}">
        <p14:creationId xmlns:p14="http://schemas.microsoft.com/office/powerpoint/2010/main" val="3391412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ＭＳ Ｐゴシック" pitchFamily="32" charset="-128"/>
        <a:cs typeface="+mn-cs"/>
      </a:defRPr>
    </a:lvl1pPr>
    <a:lvl2pPr marL="457200" algn="l" rtl="0" fontAlgn="base">
      <a:spcBef>
        <a:spcPct val="30000"/>
      </a:spcBef>
      <a:spcAft>
        <a:spcPct val="0"/>
      </a:spcAft>
      <a:defRPr sz="1200" kern="1200">
        <a:solidFill>
          <a:schemeClr val="tx1"/>
        </a:solidFill>
        <a:latin typeface="+mn-lt"/>
        <a:ea typeface="ＭＳ Ｐゴシック" pitchFamily="32" charset="-128"/>
        <a:cs typeface="+mn-cs"/>
      </a:defRPr>
    </a:lvl2pPr>
    <a:lvl3pPr marL="914400" algn="l" rtl="0" fontAlgn="base">
      <a:spcBef>
        <a:spcPct val="30000"/>
      </a:spcBef>
      <a:spcAft>
        <a:spcPct val="0"/>
      </a:spcAft>
      <a:defRPr sz="1200" kern="1200">
        <a:solidFill>
          <a:schemeClr val="tx1"/>
        </a:solidFill>
        <a:latin typeface="+mn-lt"/>
        <a:ea typeface="ＭＳ Ｐゴシック" pitchFamily="32" charset="-128"/>
        <a:cs typeface="+mn-cs"/>
      </a:defRPr>
    </a:lvl3pPr>
    <a:lvl4pPr marL="1371600" algn="l" rtl="0" fontAlgn="base">
      <a:spcBef>
        <a:spcPct val="30000"/>
      </a:spcBef>
      <a:spcAft>
        <a:spcPct val="0"/>
      </a:spcAft>
      <a:defRPr sz="1200" kern="1200">
        <a:solidFill>
          <a:schemeClr val="tx1"/>
        </a:solidFill>
        <a:latin typeface="+mn-lt"/>
        <a:ea typeface="ＭＳ Ｐゴシック" pitchFamily="32" charset="-128"/>
        <a:cs typeface="+mn-cs"/>
      </a:defRPr>
    </a:lvl4pPr>
    <a:lvl5pPr marL="1828800" algn="l" rtl="0" fontAlgn="base">
      <a:spcBef>
        <a:spcPct val="30000"/>
      </a:spcBef>
      <a:spcAft>
        <a:spcPct val="0"/>
      </a:spcAft>
      <a:defRPr sz="1200" kern="1200">
        <a:solidFill>
          <a:schemeClr val="tx1"/>
        </a:solidFill>
        <a:latin typeface="+mn-lt"/>
        <a:ea typeface="ＭＳ Ｐゴシック" pitchFamily="3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5450" y="692150"/>
            <a:ext cx="6159500" cy="34639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E621D85-B680-48D8-86DA-753B2DD3BF02}" type="slidenum">
              <a:rPr lang="en-US" smtClean="0"/>
              <a:pPr/>
              <a:t>1</a:t>
            </a:fld>
            <a:endParaRPr lang="en-US" dirty="0"/>
          </a:p>
        </p:txBody>
      </p:sp>
    </p:spTree>
    <p:extLst>
      <p:ext uri="{BB962C8B-B14F-4D97-AF65-F5344CB8AC3E}">
        <p14:creationId xmlns:p14="http://schemas.microsoft.com/office/powerpoint/2010/main" val="415627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C20F7FE-6802-48AB-96E3-52EA3C2555F6}" type="datetime1">
              <a:rPr lang="en-US" smtClean="0"/>
              <a:t>4/14/2026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0FB9D2F0-787A-49A9-A440-93668B7E3D29}" type="slidenum">
              <a:rPr lang="en-US" smtClean="0"/>
              <a:pPr/>
              <a:t>‹#›</a:t>
            </a:fld>
            <a:endParaRPr lang="en-US" dirty="0"/>
          </a:p>
        </p:txBody>
      </p:sp>
    </p:spTree>
    <p:extLst>
      <p:ext uri="{BB962C8B-B14F-4D97-AF65-F5344CB8AC3E}">
        <p14:creationId xmlns:p14="http://schemas.microsoft.com/office/powerpoint/2010/main" val="2254139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F15A40-9BE5-4E13-B22F-F8B8B5C4D05D}" type="datetime1">
              <a:rPr lang="en-US" smtClean="0"/>
              <a:t>4/14/2026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9E95AA2D-1D72-4E65-863D-AB95850A0719}" type="slidenum">
              <a:rPr lang="en-US" smtClean="0"/>
              <a:pPr/>
              <a:t>‹#›</a:t>
            </a:fld>
            <a:endParaRPr lang="en-US" dirty="0"/>
          </a:p>
        </p:txBody>
      </p:sp>
    </p:spTree>
    <p:extLst>
      <p:ext uri="{BB962C8B-B14F-4D97-AF65-F5344CB8AC3E}">
        <p14:creationId xmlns:p14="http://schemas.microsoft.com/office/powerpoint/2010/main" val="3252903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DC238-EE25-4AE3-9868-EEE66E7648F3}" type="datetime1">
              <a:rPr lang="en-US" smtClean="0"/>
              <a:t>4/14/2026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EF77A68D-33FD-464D-B17E-D4834CE13D7F}" type="slidenum">
              <a:rPr lang="en-US" smtClean="0"/>
              <a:pPr/>
              <a:t>‹#›</a:t>
            </a:fld>
            <a:endParaRPr lang="en-US" dirty="0"/>
          </a:p>
        </p:txBody>
      </p:sp>
    </p:spTree>
    <p:extLst>
      <p:ext uri="{BB962C8B-B14F-4D97-AF65-F5344CB8AC3E}">
        <p14:creationId xmlns:p14="http://schemas.microsoft.com/office/powerpoint/2010/main" val="306838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EA93420-A868-475C-A905-43D49C9CDDFC}" type="datetime1">
              <a:rPr lang="en-US" smtClean="0"/>
              <a:t>4/14/2026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BDBA0C17-19BC-416A-AA42-0BA6CF906CA0}" type="slidenum">
              <a:rPr lang="en-US" smtClean="0"/>
              <a:pPr/>
              <a:t>‹#›</a:t>
            </a:fld>
            <a:endParaRPr lang="en-US" dirty="0"/>
          </a:p>
        </p:txBody>
      </p:sp>
    </p:spTree>
    <p:extLst>
      <p:ext uri="{BB962C8B-B14F-4D97-AF65-F5344CB8AC3E}">
        <p14:creationId xmlns:p14="http://schemas.microsoft.com/office/powerpoint/2010/main" val="30906815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5BCC8D3-55CF-4DEB-97AC-4E98B95D456F}" type="datetime1">
              <a:rPr lang="en-US" smtClean="0"/>
              <a:t>4/14/2026</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4F05A5B6-1D9E-4BA2-B161-AD65D91D30C3}" type="slidenum">
              <a:rPr lang="en-US" smtClean="0"/>
              <a:pPr/>
              <a:t>‹#›</a:t>
            </a:fld>
            <a:endParaRPr lang="en-US" dirty="0"/>
          </a:p>
        </p:txBody>
      </p:sp>
    </p:spTree>
    <p:extLst>
      <p:ext uri="{BB962C8B-B14F-4D97-AF65-F5344CB8AC3E}">
        <p14:creationId xmlns:p14="http://schemas.microsoft.com/office/powerpoint/2010/main" val="3543607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A08340-DBD5-4A3C-8856-361F13BA6D01}" type="datetime1">
              <a:rPr lang="en-US" smtClean="0"/>
              <a:t>4/14/2026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A66EAD92-B0CE-4298-B88D-ED0F8A8BA3B9}" type="slidenum">
              <a:rPr lang="en-US" smtClean="0"/>
              <a:pPr/>
              <a:t>‹#›</a:t>
            </a:fld>
            <a:endParaRPr lang="en-US" dirty="0"/>
          </a:p>
        </p:txBody>
      </p:sp>
    </p:spTree>
    <p:extLst>
      <p:ext uri="{BB962C8B-B14F-4D97-AF65-F5344CB8AC3E}">
        <p14:creationId xmlns:p14="http://schemas.microsoft.com/office/powerpoint/2010/main" val="3187348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DBC850-3FA0-4B3D-BE22-B99053EDAE36}" type="datetime1">
              <a:rPr lang="en-US" smtClean="0"/>
              <a:t>4/14/2026</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fld id="{9785EEA7-521F-465C-9432-AA1B053870AE}" type="slidenum">
              <a:rPr lang="en-US" smtClean="0"/>
              <a:pPr/>
              <a:t>‹#›</a:t>
            </a:fld>
            <a:endParaRPr lang="en-US" dirty="0"/>
          </a:p>
        </p:txBody>
      </p:sp>
    </p:spTree>
    <p:extLst>
      <p:ext uri="{BB962C8B-B14F-4D97-AF65-F5344CB8AC3E}">
        <p14:creationId xmlns:p14="http://schemas.microsoft.com/office/powerpoint/2010/main" val="3784439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9060D-4886-48BC-91E2-B7810035EEEF}" type="datetime1">
              <a:rPr lang="en-US" smtClean="0"/>
              <a:t>4/14/2026</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fld id="{A286E43C-B23A-4576-9241-235B738BD090}" type="slidenum">
              <a:rPr lang="en-US" smtClean="0"/>
              <a:pPr/>
              <a:t>‹#›</a:t>
            </a:fld>
            <a:endParaRPr lang="en-US" dirty="0"/>
          </a:p>
        </p:txBody>
      </p:sp>
    </p:spTree>
    <p:extLst>
      <p:ext uri="{BB962C8B-B14F-4D97-AF65-F5344CB8AC3E}">
        <p14:creationId xmlns:p14="http://schemas.microsoft.com/office/powerpoint/2010/main" val="499520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EE60AD-2054-43EB-8F95-F24063708821}" type="datetime1">
              <a:rPr lang="en-US" smtClean="0"/>
              <a:t>4/14/2026</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fld id="{80EE0CF7-D51F-426A-A9D2-99C777DC8791}" type="slidenum">
              <a:rPr lang="en-US" smtClean="0"/>
              <a:pPr/>
              <a:t>‹#›</a:t>
            </a:fld>
            <a:endParaRPr lang="en-US" dirty="0"/>
          </a:p>
        </p:txBody>
      </p:sp>
    </p:spTree>
    <p:extLst>
      <p:ext uri="{BB962C8B-B14F-4D97-AF65-F5344CB8AC3E}">
        <p14:creationId xmlns:p14="http://schemas.microsoft.com/office/powerpoint/2010/main" val="22990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168336-3B39-4C27-8C1D-C47132F09308}" type="datetime1">
              <a:rPr lang="en-US" smtClean="0"/>
              <a:t>4/14/2026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4CF06016-AFB9-4D93-B385-5F8818BDF11B}" type="slidenum">
              <a:rPr lang="en-US" smtClean="0"/>
              <a:pPr/>
              <a:t>‹#›</a:t>
            </a:fld>
            <a:endParaRPr lang="en-US" dirty="0"/>
          </a:p>
        </p:txBody>
      </p:sp>
    </p:spTree>
    <p:extLst>
      <p:ext uri="{BB962C8B-B14F-4D97-AF65-F5344CB8AC3E}">
        <p14:creationId xmlns:p14="http://schemas.microsoft.com/office/powerpoint/2010/main" val="3251506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F01B57-D550-4A22-9A14-B8E953686490}" type="datetime1">
              <a:rPr lang="en-US" smtClean="0"/>
              <a:t>4/14/2026</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fld id="{53787BDF-E231-4507-BECE-8D1DD6BEED58}" type="slidenum">
              <a:rPr lang="en-US" smtClean="0"/>
              <a:pPr/>
              <a:t>‹#›</a:t>
            </a:fld>
            <a:endParaRPr lang="en-US" dirty="0"/>
          </a:p>
        </p:txBody>
      </p:sp>
    </p:spTree>
    <p:extLst>
      <p:ext uri="{BB962C8B-B14F-4D97-AF65-F5344CB8AC3E}">
        <p14:creationId xmlns:p14="http://schemas.microsoft.com/office/powerpoint/2010/main" val="223662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424E8-D5EB-44A0-998E-AEE8B91CA599}" type="datetime1">
              <a:rPr lang="en-US" smtClean="0"/>
              <a:t>4/14/2026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440BB3-167E-4C10-8CA9-AA6726CF77DA}" type="slidenum">
              <a:rPr lang="en-US" smtClean="0"/>
              <a:pPr/>
              <a:t>‹#›</a:t>
            </a:fld>
            <a:endParaRPr lang="en-US" dirty="0"/>
          </a:p>
        </p:txBody>
      </p:sp>
    </p:spTree>
    <p:extLst>
      <p:ext uri="{BB962C8B-B14F-4D97-AF65-F5344CB8AC3E}">
        <p14:creationId xmlns:p14="http://schemas.microsoft.com/office/powerpoint/2010/main" val="333377906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hudexchange.info/news/new-indirect-cost-toolkit-for-coc-and-esg-programs/" TargetMode="External"/><Relationship Id="rId4" Type="http://schemas.openxmlformats.org/officeDocument/2006/relationships/hyperlink" Target="https://www.hudexchange.info/programs/es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pbcc.samis.io/go/nofo/" TargetMode="Externa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6.png"/><Relationship Id="rId7" Type="http://schemas.openxmlformats.org/officeDocument/2006/relationships/image" Target="../media/image10.emf"/><Relationship Id="rId12"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customXml" Target="../ink/ink1.xml"/><Relationship Id="rId11" Type="http://schemas.microsoft.com/office/2007/relationships/hdphoto" Target="../media/hdphoto3.wdp"/><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11.emf"/></Relationships>
</file>

<file path=ppt/slides/_rels/slide1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customXml" Target="../ink/ink3.xml"/><Relationship Id="rId4" Type="http://schemas.openxmlformats.org/officeDocument/2006/relationships/image" Target="../media/image15.png"/><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26.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hyperlink" Target="mailto:PBC-ESGNOFO@PB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comments" Target="../comments/comment1.xm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comments" Target="../comments/comment2.xml"/><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hyperlink" Target="https://pbcgov.org/legislativeaffairs/Misc_Documents/Lobbyist_Registration%20_Ordinance.pdf" TargetMode="External"/></Relationships>
</file>

<file path=ppt/slides/_rels/slide7.xml.rels><?xml version="1.0" encoding="UTF-8" standalone="yes"?>
<Relationships xmlns="http://schemas.openxmlformats.org/package/2006/relationships"><Relationship Id="rId8" Type="http://schemas.openxmlformats.org/officeDocument/2006/relationships/comments" Target="../comments/comment3.xml"/><Relationship Id="rId3" Type="http://schemas.openxmlformats.org/officeDocument/2006/relationships/image" Target="../media/image6.png"/><Relationship Id="rId7"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hyperlink" Target="http://www.palmbeachcountyethic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2.jpeg"/><Relationship Id="rId5" Type="http://schemas.microsoft.com/office/2007/relationships/hdphoto" Target="../media/hdphoto3.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lum bright="70000" contrast="-70000"/>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val="0"/>
              </a:ext>
            </a:extLst>
          </a:blip>
          <a:srcRect t="4393"/>
          <a:stretch/>
        </p:blipFill>
        <p:spPr>
          <a:xfrm>
            <a:off x="2754904" y="0"/>
            <a:ext cx="6809392" cy="6842760"/>
          </a:xfrm>
          <a:prstGeom prst="rect">
            <a:avLst/>
          </a:prstGeom>
          <a:blipFill>
            <a:blip r:embed="rId5"/>
            <a:tile tx="0" ty="0" sx="100000" sy="100000" flip="none" algn="tl"/>
          </a:blipFill>
        </p:spPr>
      </p:pic>
      <p:sp>
        <p:nvSpPr>
          <p:cNvPr id="8" name="Subtitle 7"/>
          <p:cNvSpPr>
            <a:spLocks noGrp="1"/>
          </p:cNvSpPr>
          <p:nvPr>
            <p:ph type="subTitle" idx="1"/>
          </p:nvPr>
        </p:nvSpPr>
        <p:spPr>
          <a:xfrm>
            <a:off x="914400" y="1524000"/>
            <a:ext cx="9982200" cy="1655762"/>
          </a:xfrm>
        </p:spPr>
        <p:txBody>
          <a:bodyPr>
            <a:normAutofit lnSpcReduction="10000"/>
          </a:bodyPr>
          <a:lstStyle/>
          <a:p>
            <a:r>
              <a:rPr lang="en-US" sz="3600" b="1" dirty="0">
                <a:latin typeface="Perpetua" panose="02020502060401020303" pitchFamily="18" charset="0"/>
              </a:rPr>
              <a:t>Emergency Solutions Grant (ESG) Program </a:t>
            </a:r>
          </a:p>
          <a:p>
            <a:r>
              <a:rPr lang="en-US" sz="3600" b="1" dirty="0">
                <a:latin typeface="Perpetua" panose="02020502060401020303" pitchFamily="18" charset="0"/>
              </a:rPr>
              <a:t>FY 2026-2027 Notice of Funding Opportunity (NOFO) Technical Assistance Meeting</a:t>
            </a:r>
          </a:p>
          <a:p>
            <a:endParaRPr lang="en-US" dirty="0"/>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1111" t="14537" r="8889" b="23241"/>
          <a:stretch/>
        </p:blipFill>
        <p:spPr>
          <a:xfrm>
            <a:off x="9982200" y="5277148"/>
            <a:ext cx="1763486" cy="1371600"/>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649" y="5262813"/>
            <a:ext cx="3052522" cy="1371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ESG Program Requirement Highlights</a:t>
            </a:r>
          </a:p>
        </p:txBody>
      </p:sp>
      <p:sp>
        <p:nvSpPr>
          <p:cNvPr id="3" name="Content Placeholder 2"/>
          <p:cNvSpPr>
            <a:spLocks noGrp="1"/>
          </p:cNvSpPr>
          <p:nvPr>
            <p:ph idx="1"/>
          </p:nvPr>
        </p:nvSpPr>
        <p:spPr>
          <a:xfrm>
            <a:off x="609600" y="1825625"/>
            <a:ext cx="11125200" cy="4351338"/>
          </a:xfrm>
        </p:spPr>
        <p:txBody>
          <a:bodyPr>
            <a:normAutofit lnSpcReduction="10000"/>
          </a:bodyPr>
          <a:lstStyle/>
          <a:p>
            <a:endParaRPr lang="en-US" dirty="0"/>
          </a:p>
          <a:p>
            <a:r>
              <a:rPr lang="en-US" dirty="0"/>
              <a:t>Income limits for recipients of ESG funds only apply to those served in Prevention.  Since this NOFO will only serve people in Emergency Shelter and Rapid Rehousing, income limits do not apply.</a:t>
            </a:r>
          </a:p>
          <a:p>
            <a:r>
              <a:rPr lang="en-US" dirty="0"/>
              <a:t>Emergency Solutions Grant ( ESG) does not use the Waivers that were issued for the ESG-CARES or CV dollars.</a:t>
            </a:r>
          </a:p>
          <a:p>
            <a:r>
              <a:rPr lang="en-US" dirty="0"/>
              <a:t>Agency must have policies and procedures for ESG funding and programming</a:t>
            </a:r>
          </a:p>
          <a:p>
            <a:r>
              <a:rPr lang="en-US" dirty="0"/>
              <a:t>RRH and Emergency Shelter must use the Coordinated Entry System as established by the HHA.</a:t>
            </a:r>
          </a:p>
          <a:p>
            <a:endParaRPr lang="en-US" dirty="0"/>
          </a:p>
        </p:txBody>
      </p:sp>
      <p:pic>
        <p:nvPicPr>
          <p:cNvPr id="9" name="Picture 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371077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United States Department of Housing and Urban Development (HUD)</a:t>
            </a:r>
          </a:p>
        </p:txBody>
      </p:sp>
      <p:sp>
        <p:nvSpPr>
          <p:cNvPr id="3" name="Content Placeholder 2"/>
          <p:cNvSpPr>
            <a:spLocks noGrp="1"/>
          </p:cNvSpPr>
          <p:nvPr>
            <p:ph idx="1"/>
          </p:nvPr>
        </p:nvSpPr>
        <p:spPr/>
        <p:txBody>
          <a:bodyPr>
            <a:normAutofit fontScale="85000" lnSpcReduction="20000"/>
          </a:bodyPr>
          <a:lstStyle/>
          <a:p>
            <a:r>
              <a:rPr lang="en-US" dirty="0"/>
              <a:t>Please read the HUD program guidance and tools for ESG before writing the application (</a:t>
            </a:r>
            <a:r>
              <a:rPr lang="en-US" dirty="0">
                <a:hlinkClick r:id="rId4"/>
              </a:rPr>
              <a:t>https://www.hudexchange.info/programs/esg/</a:t>
            </a:r>
            <a:r>
              <a:rPr lang="en-US" dirty="0"/>
              <a:t> )</a:t>
            </a:r>
          </a:p>
          <a:p>
            <a:r>
              <a:rPr lang="en-US" dirty="0"/>
              <a:t>Housing Quality Inspections must be done for Rapid Re-Housing Units</a:t>
            </a:r>
          </a:p>
          <a:p>
            <a:r>
              <a:rPr lang="en-US" dirty="0"/>
              <a:t>Shelters, if not owned by the County, must obtain a zoning compliance letter from the municipality to which the shelter is in.</a:t>
            </a:r>
          </a:p>
          <a:p>
            <a:r>
              <a:rPr lang="en-US" dirty="0"/>
              <a:t>Please read the HUD program guidance on type of rental assistance for RRH, Tenant Based or Project Based.   Please indicate in your application which type of RRH assistance will be given.</a:t>
            </a:r>
          </a:p>
          <a:p>
            <a:r>
              <a:rPr lang="en-US" dirty="0"/>
              <a:t>HUD posted an Indirect Cost manual for CoC and ESG funding.  Please look at manual prior to submitting indirect costs. </a:t>
            </a:r>
            <a:r>
              <a:rPr lang="en-US" dirty="0">
                <a:hlinkClick r:id="rId5"/>
              </a:rPr>
              <a:t>https://www.hudexchange.info/news/new-indirect-cost-toolkit-for-coc-and-esg-programs/</a:t>
            </a:r>
            <a:br>
              <a:rPr lang="en-US" dirty="0"/>
            </a:br>
            <a:endParaRPr lang="en-US" dirty="0"/>
          </a:p>
          <a:p>
            <a:endParaRPr lang="en-US" dirty="0"/>
          </a:p>
        </p:txBody>
      </p:sp>
      <p:pic>
        <p:nvPicPr>
          <p:cNvPr id="9" name="Picture 8"/>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8"/>
            <a:tile tx="0" ty="0" sx="100000" sy="100000" flip="none" algn="tl"/>
          </a:blipFill>
        </p:spPr>
      </p:pic>
    </p:spTree>
    <p:extLst>
      <p:ext uri="{BB962C8B-B14F-4D97-AF65-F5344CB8AC3E}">
        <p14:creationId xmlns:p14="http://schemas.microsoft.com/office/powerpoint/2010/main" val="2770183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224E3-4029-9EA3-5990-76F57CC8AF0B}"/>
              </a:ext>
            </a:extLst>
          </p:cNvPr>
          <p:cNvPicPr>
            <a:picLocks noChangeAspect="1"/>
          </p:cNvPicPr>
          <p:nvPr/>
        </p:nvPicPr>
        <p:blipFill>
          <a:blip r:embed="rId2"/>
          <a:stretch>
            <a:fillRect/>
          </a:stretch>
        </p:blipFill>
        <p:spPr>
          <a:xfrm>
            <a:off x="1153886" y="990600"/>
            <a:ext cx="8745029" cy="5618638"/>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111" t="14537" r="8889" b="23241"/>
          <a:stretch/>
        </p:blipFill>
        <p:spPr>
          <a:xfrm>
            <a:off x="10954829" y="5923371"/>
            <a:ext cx="619962" cy="482192"/>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5"/>
            <a:ext cx="10515600" cy="742187"/>
          </a:xfrm>
        </p:spPr>
        <p:txBody>
          <a:bodyPr/>
          <a:lstStyle/>
          <a:p>
            <a:r>
              <a:rPr lang="en-US" dirty="0"/>
              <a:t>Budget Template</a:t>
            </a:r>
          </a:p>
        </p:txBody>
      </p:sp>
      <p:pic>
        <p:nvPicPr>
          <p:cNvPr id="17" name="Picture 16"/>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3463051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SAMIS System</a:t>
            </a:r>
          </a:p>
        </p:txBody>
      </p:sp>
      <p:sp>
        <p:nvSpPr>
          <p:cNvPr id="3" name="Content Placeholder 2"/>
          <p:cNvSpPr>
            <a:spLocks noGrp="1"/>
          </p:cNvSpPr>
          <p:nvPr>
            <p:ph idx="1"/>
          </p:nvPr>
        </p:nvSpPr>
        <p:spPr/>
        <p:txBody>
          <a:bodyPr>
            <a:normAutofit/>
          </a:bodyPr>
          <a:lstStyle/>
          <a:p>
            <a:pPr marL="0" indent="0">
              <a:buNone/>
            </a:pPr>
            <a:endParaRPr lang="en-US" dirty="0"/>
          </a:p>
          <a:p>
            <a:pPr marL="0" indent="0">
              <a:buNone/>
            </a:pPr>
            <a:endParaRPr lang="en-US" dirty="0"/>
          </a:p>
          <a:p>
            <a:r>
              <a:rPr lang="en-US" dirty="0"/>
              <a:t>Elcana Dantzler, Contracts/Grants Coordinator, will present the SAMIS ESG Grant Application requirements.</a:t>
            </a:r>
          </a:p>
          <a:p>
            <a:pPr marL="0" indent="0">
              <a:buNone/>
            </a:pPr>
            <a:endParaRPr lang="en-US" dirty="0"/>
          </a:p>
        </p:txBody>
      </p:sp>
      <p:pic>
        <p:nvPicPr>
          <p:cNvPr id="9" name="Picture 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3356838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54829" y="5923371"/>
            <a:ext cx="619962" cy="482192"/>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5"/>
            <a:ext cx="10515600" cy="742187"/>
          </a:xfrm>
        </p:spPr>
        <p:txBody>
          <a:bodyPr/>
          <a:lstStyle/>
          <a:p>
            <a:r>
              <a:rPr lang="en-US" dirty="0"/>
              <a:t>Completing the ESG NOFO</a:t>
            </a:r>
          </a:p>
        </p:txBody>
      </p:sp>
      <p:pic>
        <p:nvPicPr>
          <p:cNvPr id="10" name="Content Placeholder 3"/>
          <p:cNvPicPr>
            <a:picLocks noGrp="1" noChangeAspect="1"/>
          </p:cNvPicPr>
          <p:nvPr>
            <p:ph idx="1"/>
          </p:nvPr>
        </p:nvPicPr>
        <p:blipFill rotWithShape="1">
          <a:blip r:embed="rId4"/>
          <a:srcRect r="53623" b="3502"/>
          <a:stretch/>
        </p:blipFill>
        <p:spPr>
          <a:xfrm>
            <a:off x="838200" y="1076089"/>
            <a:ext cx="9067800" cy="5105401"/>
          </a:xfrm>
          <a:prstGeom prst="rect">
            <a:avLst/>
          </a:prstGeom>
        </p:spPr>
      </p:pic>
      <p:sp>
        <p:nvSpPr>
          <p:cNvPr id="11" name="Rectangle 10"/>
          <p:cNvSpPr/>
          <p:nvPr/>
        </p:nvSpPr>
        <p:spPr>
          <a:xfrm>
            <a:off x="1072652" y="1568768"/>
            <a:ext cx="1219200" cy="3048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46706" y="1908486"/>
            <a:ext cx="5819007" cy="1231106"/>
          </a:xfrm>
          <a:prstGeom prst="rect">
            <a:avLst/>
          </a:prstGeom>
          <a:noFill/>
          <a:ln w="28575">
            <a:noFill/>
          </a:ln>
        </p:spPr>
        <p:txBody>
          <a:bodyPr wrap="square" rtlCol="0">
            <a:spAutoFit/>
          </a:bodyPr>
          <a:lstStyle/>
          <a:p>
            <a:r>
              <a:rPr lang="en-US" sz="1400" b="1" dirty="0">
                <a:solidFill>
                  <a:srgbClr val="C00000"/>
                </a:solidFill>
              </a:rPr>
              <a:t>Enter link (</a:t>
            </a:r>
            <a:r>
              <a:rPr lang="en-US" sz="1400" b="1" i="1" dirty="0">
                <a:solidFill>
                  <a:srgbClr val="C00000"/>
                </a:solidFill>
                <a:hlinkClick r:id="rId5"/>
              </a:rPr>
              <a:t>https://pbcc.samis.io/go/nofo/</a:t>
            </a:r>
            <a:r>
              <a:rPr lang="en-US" sz="1400" b="1" i="1" dirty="0">
                <a:solidFill>
                  <a:srgbClr val="C00000"/>
                </a:solidFill>
              </a:rPr>
              <a:t> ) </a:t>
            </a:r>
            <a:r>
              <a:rPr lang="en-US" sz="1400" b="1" dirty="0">
                <a:solidFill>
                  <a:srgbClr val="C00000"/>
                </a:solidFill>
              </a:rPr>
              <a:t>to access NOFO proposal page</a:t>
            </a:r>
          </a:p>
          <a:p>
            <a:r>
              <a:rPr lang="en-US" sz="1400" i="1" dirty="0">
                <a:solidFill>
                  <a:srgbClr val="C00000"/>
                </a:solidFill>
              </a:rPr>
              <a:t>Please note there may be other applications on the page so be sure to select the correct application: ESG FY 2023 NOFO</a:t>
            </a:r>
          </a:p>
          <a:p>
            <a:endParaRPr lang="en-US" dirty="0"/>
          </a:p>
        </p:txBody>
      </p:sp>
      <p:sp>
        <p:nvSpPr>
          <p:cNvPr id="13" name="Right Arrow 12"/>
          <p:cNvSpPr/>
          <p:nvPr/>
        </p:nvSpPr>
        <p:spPr>
          <a:xfrm rot="11811267">
            <a:off x="2510171" y="2033974"/>
            <a:ext cx="1816521" cy="19821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81685" y="3959202"/>
            <a:ext cx="7962900" cy="584775"/>
          </a:xfrm>
          <a:prstGeom prst="rect">
            <a:avLst/>
          </a:prstGeom>
          <a:noFill/>
          <a:ln w="28575">
            <a:noFill/>
          </a:ln>
        </p:spPr>
        <p:txBody>
          <a:bodyPr wrap="square" rtlCol="0">
            <a:spAutoFit/>
          </a:bodyPr>
          <a:lstStyle/>
          <a:p>
            <a:r>
              <a:rPr lang="en-US" sz="1400" b="1" dirty="0">
                <a:solidFill>
                  <a:srgbClr val="C00000"/>
                </a:solidFill>
              </a:rPr>
              <a:t>Click here to begin a new application or continue to complete an application already started</a:t>
            </a:r>
          </a:p>
          <a:p>
            <a:endParaRPr lang="en-US" dirty="0"/>
          </a:p>
        </p:txBody>
      </p:sp>
      <p:sp>
        <p:nvSpPr>
          <p:cNvPr id="15" name="Right Arrow 14"/>
          <p:cNvSpPr/>
          <p:nvPr/>
        </p:nvSpPr>
        <p:spPr>
          <a:xfrm rot="19649420" flipV="1">
            <a:off x="2241836" y="3694468"/>
            <a:ext cx="957994" cy="9318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066591" y="3307194"/>
            <a:ext cx="6019595" cy="19055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8"/>
            <a:tile tx="0" ty="0" sx="100000" sy="100000" flip="none" algn="tl"/>
          </a:blipFill>
        </p:spPr>
      </p:pic>
    </p:spTree>
    <p:extLst>
      <p:ext uri="{BB962C8B-B14F-4D97-AF65-F5344CB8AC3E}">
        <p14:creationId xmlns:p14="http://schemas.microsoft.com/office/powerpoint/2010/main" val="19251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2614"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152401"/>
            <a:ext cx="10515600" cy="1066799"/>
          </a:xfrm>
        </p:spPr>
        <p:txBody>
          <a:bodyPr/>
          <a:lstStyle/>
          <a:p>
            <a:r>
              <a:rPr lang="en-US" dirty="0"/>
              <a:t>Completing the ESG NOFO</a:t>
            </a:r>
          </a:p>
        </p:txBody>
      </p:sp>
      <p:pic>
        <p:nvPicPr>
          <p:cNvPr id="9" name="Picture 1" descr="image001"/>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b="5161"/>
          <a:stretch/>
        </p:blipFill>
        <p:spPr bwMode="auto">
          <a:xfrm>
            <a:off x="977142" y="914400"/>
            <a:ext cx="9131092" cy="4876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968242" y="4501813"/>
            <a:ext cx="5764878" cy="1446550"/>
          </a:xfrm>
          <a:prstGeom prst="rect">
            <a:avLst/>
          </a:prstGeom>
          <a:noFill/>
          <a:ln w="28575">
            <a:noFill/>
          </a:ln>
        </p:spPr>
        <p:txBody>
          <a:bodyPr wrap="square" rtlCol="0">
            <a:spAutoFit/>
          </a:bodyPr>
          <a:lstStyle/>
          <a:p>
            <a:r>
              <a:rPr lang="en-US" sz="1400" b="1" dirty="0">
                <a:solidFill>
                  <a:srgbClr val="C00000"/>
                </a:solidFill>
              </a:rPr>
              <a:t>If you are a brand new SAMIS user, you will type in your first name, last name and email under “New User” to begin the process for creating an account.  By creating an account, you will be able to return to an application you have started and apply for future grants using your previously created account.</a:t>
            </a:r>
            <a:endParaRPr lang="en-US" sz="1400" i="1" dirty="0">
              <a:solidFill>
                <a:srgbClr val="C00000"/>
              </a:solidFill>
            </a:endParaRPr>
          </a:p>
          <a:p>
            <a:endParaRPr lang="en-US" dirty="0"/>
          </a:p>
        </p:txBody>
      </p:sp>
      <p:sp>
        <p:nvSpPr>
          <p:cNvPr id="11" name="TextBox 10"/>
          <p:cNvSpPr txBox="1"/>
          <p:nvPr/>
        </p:nvSpPr>
        <p:spPr>
          <a:xfrm>
            <a:off x="838200" y="4214667"/>
            <a:ext cx="4305300" cy="1015663"/>
          </a:xfrm>
          <a:prstGeom prst="rect">
            <a:avLst/>
          </a:prstGeom>
          <a:noFill/>
          <a:ln w="28575">
            <a:noFill/>
          </a:ln>
        </p:spPr>
        <p:txBody>
          <a:bodyPr wrap="square" rtlCol="0">
            <a:spAutoFit/>
          </a:bodyPr>
          <a:lstStyle/>
          <a:p>
            <a:r>
              <a:rPr lang="en-US" sz="1400" b="1" dirty="0">
                <a:solidFill>
                  <a:srgbClr val="C00000"/>
                </a:solidFill>
              </a:rPr>
              <a:t>If previously submitted an application through SAMIS, you will use the email and password you created to log in under “Existing User.”</a:t>
            </a:r>
          </a:p>
          <a:p>
            <a:endParaRPr lang="en-US" dirty="0"/>
          </a:p>
        </p:txBody>
      </p:sp>
      <p:sp>
        <p:nvSpPr>
          <p:cNvPr id="12" name="Right Arrow 11"/>
          <p:cNvSpPr/>
          <p:nvPr/>
        </p:nvSpPr>
        <p:spPr>
          <a:xfrm rot="15496167">
            <a:off x="6870342" y="4159410"/>
            <a:ext cx="462340" cy="1224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3735540">
            <a:off x="2854325" y="3875071"/>
            <a:ext cx="793202" cy="7023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1546450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5"/>
            <a:ext cx="10515600" cy="794703"/>
          </a:xfrm>
        </p:spPr>
        <p:txBody>
          <a:bodyPr/>
          <a:lstStyle/>
          <a:p>
            <a:r>
              <a:rPr lang="en-US" dirty="0"/>
              <a:t>Completing the ESG NOFO</a:t>
            </a:r>
          </a:p>
        </p:txBody>
      </p:sp>
      <p:pic>
        <p:nvPicPr>
          <p:cNvPr id="9" name="Content Placeholder 8"/>
          <p:cNvPicPr>
            <a:picLocks noGrp="1" noChangeAspect="1"/>
          </p:cNvPicPr>
          <p:nvPr>
            <p:ph idx="1"/>
          </p:nvPr>
        </p:nvPicPr>
        <p:blipFill rotWithShape="1">
          <a:blip r:embed="rId4"/>
          <a:srcRect l="54002" t="28469" r="19074" b="64392"/>
          <a:stretch/>
        </p:blipFill>
        <p:spPr>
          <a:xfrm>
            <a:off x="838200" y="1295400"/>
            <a:ext cx="9906000" cy="747102"/>
          </a:xfrm>
          <a:prstGeom prst="rect">
            <a:avLst/>
          </a:prstGeom>
        </p:spPr>
      </p:pic>
      <p:pic>
        <p:nvPicPr>
          <p:cNvPr id="10" name="Picture 9"/>
          <p:cNvPicPr>
            <a:picLocks noChangeAspect="1"/>
          </p:cNvPicPr>
          <p:nvPr/>
        </p:nvPicPr>
        <p:blipFill rotWithShape="1">
          <a:blip r:embed="rId5"/>
          <a:srcRect l="55642" t="20422" r="21858" b="39982"/>
          <a:stretch/>
        </p:blipFill>
        <p:spPr>
          <a:xfrm>
            <a:off x="4847017" y="2056302"/>
            <a:ext cx="6172200" cy="3258595"/>
          </a:xfrm>
          <a:prstGeom prst="rect">
            <a:avLst/>
          </a:prstGeom>
        </p:spPr>
      </p:pic>
      <p:sp>
        <p:nvSpPr>
          <p:cNvPr id="11" name="Rectangle 10"/>
          <p:cNvSpPr/>
          <p:nvPr/>
        </p:nvSpPr>
        <p:spPr>
          <a:xfrm>
            <a:off x="3657600" y="1428415"/>
            <a:ext cx="7086600" cy="171785"/>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92933" y="2286000"/>
            <a:ext cx="3635484" cy="1015663"/>
          </a:xfrm>
          <a:prstGeom prst="rect">
            <a:avLst/>
          </a:prstGeom>
          <a:noFill/>
          <a:ln w="28575">
            <a:noFill/>
          </a:ln>
        </p:spPr>
        <p:txBody>
          <a:bodyPr wrap="square" rtlCol="0">
            <a:spAutoFit/>
          </a:bodyPr>
          <a:lstStyle/>
          <a:p>
            <a:r>
              <a:rPr lang="en-US" sz="1400" b="1" dirty="0">
                <a:solidFill>
                  <a:srgbClr val="C00000"/>
                </a:solidFill>
              </a:rPr>
              <a:t>For new users, you will receive an email with subject line :SAMIS:PBCC: Account Activation.</a:t>
            </a:r>
            <a:endParaRPr lang="en-US" sz="1400" i="1" dirty="0">
              <a:solidFill>
                <a:srgbClr val="C00000"/>
              </a:solidFill>
            </a:endParaRPr>
          </a:p>
          <a:p>
            <a:endParaRPr lang="en-US" dirty="0"/>
          </a:p>
        </p:txBody>
      </p:sp>
      <p:sp>
        <p:nvSpPr>
          <p:cNvPr id="13" name="TextBox 12"/>
          <p:cNvSpPr txBox="1"/>
          <p:nvPr/>
        </p:nvSpPr>
        <p:spPr>
          <a:xfrm>
            <a:off x="1381403" y="5181600"/>
            <a:ext cx="3581400" cy="1015663"/>
          </a:xfrm>
          <a:prstGeom prst="rect">
            <a:avLst/>
          </a:prstGeom>
          <a:noFill/>
          <a:ln w="28575">
            <a:noFill/>
          </a:ln>
        </p:spPr>
        <p:txBody>
          <a:bodyPr wrap="square" rtlCol="0">
            <a:spAutoFit/>
          </a:bodyPr>
          <a:lstStyle/>
          <a:p>
            <a:r>
              <a:rPr lang="en-US" sz="1400" b="1" dirty="0">
                <a:solidFill>
                  <a:srgbClr val="C00000"/>
                </a:solidFill>
              </a:rPr>
              <a:t>This email will contain your password to sign into SAMIS to complete the application</a:t>
            </a:r>
          </a:p>
          <a:p>
            <a:endParaRPr lang="en-US" dirty="0"/>
          </a:p>
        </p:txBody>
      </p:sp>
      <p:sp>
        <p:nvSpPr>
          <p:cNvPr id="14" name="Right Arrow 13"/>
          <p:cNvSpPr/>
          <p:nvPr/>
        </p:nvSpPr>
        <p:spPr>
          <a:xfrm rot="19568718">
            <a:off x="3746454" y="1842797"/>
            <a:ext cx="982734" cy="19908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21266205">
            <a:off x="4975487" y="5252799"/>
            <a:ext cx="3562371" cy="1017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6">
            <p14:nvContentPartPr>
              <p14:cNvPr id="17" name="Ink 16"/>
              <p14:cNvContentPartPr/>
              <p14:nvPr/>
            </p14:nvContentPartPr>
            <p14:xfrm>
              <a:off x="9215957" y="4404753"/>
              <a:ext cx="1187280" cy="30960"/>
            </p14:xfrm>
          </p:contentPart>
        </mc:Choice>
        <mc:Fallback xmlns="">
          <p:pic>
            <p:nvPicPr>
              <p:cNvPr id="17" name="Ink 16"/>
              <p:cNvPicPr/>
              <p:nvPr/>
            </p:nvPicPr>
            <p:blipFill>
              <a:blip r:embed="rId7"/>
              <a:stretch>
                <a:fillRect/>
              </a:stretch>
            </p:blipFill>
            <p:spPr>
              <a:xfrm>
                <a:off x="9174197" y="4320873"/>
                <a:ext cx="12708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8" name="Ink 17"/>
              <p14:cNvContentPartPr/>
              <p14:nvPr/>
            </p14:nvContentPartPr>
            <p14:xfrm>
              <a:off x="8962877" y="4601313"/>
              <a:ext cx="679320" cy="18000"/>
            </p14:xfrm>
          </p:contentPart>
        </mc:Choice>
        <mc:Fallback xmlns="">
          <p:pic>
            <p:nvPicPr>
              <p:cNvPr id="18" name="Ink 17"/>
              <p:cNvPicPr/>
              <p:nvPr/>
            </p:nvPicPr>
            <p:blipFill>
              <a:blip r:embed="rId9"/>
              <a:stretch>
                <a:fillRect/>
              </a:stretch>
            </p:blipFill>
            <p:spPr>
              <a:xfrm>
                <a:off x="8920757" y="4517433"/>
                <a:ext cx="763560" cy="186120"/>
              </a:xfrm>
              <a:prstGeom prst="rect">
                <a:avLst/>
              </a:prstGeom>
            </p:spPr>
          </p:pic>
        </mc:Fallback>
      </mc:AlternateContent>
      <p:pic>
        <p:nvPicPr>
          <p:cNvPr id="19" name="Picture 18"/>
          <p:cNvPicPr>
            <a:picLocks noChangeAspect="1"/>
          </p:cNvPicPr>
          <p:nvPr/>
        </p:nvPicPr>
        <p:blipFill rotWithShape="1">
          <a:blip r:embed="rId10" cstate="print">
            <a:lum bright="70000" contrast="-70000"/>
            <a:extLst>
              <a:ext uri="{BEBA8EAE-BF5A-486C-A8C5-ECC9F3942E4B}">
                <a14:imgProps xmlns:a14="http://schemas.microsoft.com/office/drawing/2010/main">
                  <a14:imgLayer r:embed="rId11">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12"/>
            <a:tile tx="0" ty="0" sx="100000" sy="100000" flip="none" algn="tl"/>
          </a:blipFill>
        </p:spPr>
      </p:pic>
    </p:spTree>
    <p:extLst>
      <p:ext uri="{BB962C8B-B14F-4D97-AF65-F5344CB8AC3E}">
        <p14:creationId xmlns:p14="http://schemas.microsoft.com/office/powerpoint/2010/main" val="2730469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Completing the ESG NOFO</a:t>
            </a:r>
          </a:p>
        </p:txBody>
      </p:sp>
      <p:pic>
        <p:nvPicPr>
          <p:cNvPr id="9" name="Content Placeholder 8"/>
          <p:cNvPicPr>
            <a:picLocks noGrp="1" noChangeAspect="1"/>
          </p:cNvPicPr>
          <p:nvPr>
            <p:ph idx="1"/>
          </p:nvPr>
        </p:nvPicPr>
        <p:blipFill rotWithShape="1">
          <a:blip r:embed="rId4"/>
          <a:srcRect l="56501" t="15001" r="9999" b="54640"/>
          <a:stretch/>
        </p:blipFill>
        <p:spPr>
          <a:xfrm>
            <a:off x="228600" y="1295400"/>
            <a:ext cx="7543800" cy="2858893"/>
          </a:xfrm>
          <a:prstGeom prst="rect">
            <a:avLst/>
          </a:prstGeom>
        </p:spPr>
      </p:pic>
      <p:pic>
        <p:nvPicPr>
          <p:cNvPr id="10" name="Picture 9"/>
          <p:cNvPicPr>
            <a:picLocks noChangeAspect="1"/>
          </p:cNvPicPr>
          <p:nvPr/>
        </p:nvPicPr>
        <p:blipFill rotWithShape="1">
          <a:blip r:embed="rId5"/>
          <a:srcRect l="56250" t="16437" r="8333" b="48840"/>
          <a:stretch/>
        </p:blipFill>
        <p:spPr>
          <a:xfrm>
            <a:off x="5715000" y="3810000"/>
            <a:ext cx="6217920" cy="1828800"/>
          </a:xfrm>
          <a:prstGeom prst="rect">
            <a:avLst/>
          </a:prstGeom>
        </p:spPr>
      </p:pic>
      <p:sp>
        <p:nvSpPr>
          <p:cNvPr id="11" name="Right Arrow 10"/>
          <p:cNvSpPr/>
          <p:nvPr/>
        </p:nvSpPr>
        <p:spPr>
          <a:xfrm rot="18884687">
            <a:off x="2488596" y="4084224"/>
            <a:ext cx="1019936"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914400" y="4444403"/>
            <a:ext cx="2590800" cy="1015663"/>
          </a:xfrm>
          <a:prstGeom prst="rect">
            <a:avLst/>
          </a:prstGeom>
          <a:noFill/>
          <a:ln w="28575">
            <a:noFill/>
          </a:ln>
        </p:spPr>
        <p:txBody>
          <a:bodyPr wrap="square" rtlCol="0">
            <a:spAutoFit/>
          </a:bodyPr>
          <a:lstStyle/>
          <a:p>
            <a:r>
              <a:rPr lang="en-US" sz="1400" b="1" dirty="0">
                <a:solidFill>
                  <a:srgbClr val="C00000"/>
                </a:solidFill>
              </a:rPr>
              <a:t>You will be asked to accept the terms of use for SAMIS…</a:t>
            </a:r>
          </a:p>
          <a:p>
            <a:endParaRPr lang="en-US" dirty="0"/>
          </a:p>
        </p:txBody>
      </p:sp>
      <p:sp>
        <p:nvSpPr>
          <p:cNvPr id="13" name="TextBox 12"/>
          <p:cNvSpPr txBox="1"/>
          <p:nvPr/>
        </p:nvSpPr>
        <p:spPr>
          <a:xfrm>
            <a:off x="8410100" y="3070443"/>
            <a:ext cx="2994700" cy="584775"/>
          </a:xfrm>
          <a:prstGeom prst="rect">
            <a:avLst/>
          </a:prstGeom>
          <a:noFill/>
          <a:ln w="28575">
            <a:noFill/>
          </a:ln>
        </p:spPr>
        <p:txBody>
          <a:bodyPr wrap="square" rtlCol="0">
            <a:spAutoFit/>
          </a:bodyPr>
          <a:lstStyle/>
          <a:p>
            <a:r>
              <a:rPr lang="en-US" sz="1400" b="1" dirty="0">
                <a:solidFill>
                  <a:srgbClr val="C00000"/>
                </a:solidFill>
              </a:rPr>
              <a:t>…and, to change your password </a:t>
            </a:r>
            <a:endParaRPr lang="en-US" sz="1400" i="1" dirty="0">
              <a:solidFill>
                <a:srgbClr val="C00000"/>
              </a:solidFill>
            </a:endParaRPr>
          </a:p>
          <a:p>
            <a:endParaRPr lang="en-US" dirty="0"/>
          </a:p>
        </p:txBody>
      </p:sp>
      <p:sp>
        <p:nvSpPr>
          <p:cNvPr id="14" name="Right Arrow 13"/>
          <p:cNvSpPr/>
          <p:nvPr/>
        </p:nvSpPr>
        <p:spPr>
          <a:xfrm rot="7427147">
            <a:off x="7564208" y="4185078"/>
            <a:ext cx="2118950" cy="1261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8"/>
            <a:tile tx="0" ty="0" sx="100000" sy="100000" flip="none" algn="tl"/>
          </a:blipFill>
        </p:spPr>
      </p:pic>
    </p:spTree>
    <p:extLst>
      <p:ext uri="{BB962C8B-B14F-4D97-AF65-F5344CB8AC3E}">
        <p14:creationId xmlns:p14="http://schemas.microsoft.com/office/powerpoint/2010/main" val="1246375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5"/>
            <a:ext cx="10515600" cy="794703"/>
          </a:xfrm>
        </p:spPr>
        <p:txBody>
          <a:bodyPr/>
          <a:lstStyle/>
          <a:p>
            <a:r>
              <a:rPr lang="en-US" dirty="0"/>
              <a:t>Completing the ESG NOFO</a:t>
            </a:r>
          </a:p>
        </p:txBody>
      </p:sp>
      <p:pic>
        <p:nvPicPr>
          <p:cNvPr id="9" name="Content Placeholder 8"/>
          <p:cNvPicPr>
            <a:picLocks noGrp="1" noChangeAspect="1"/>
          </p:cNvPicPr>
          <p:nvPr>
            <p:ph idx="1"/>
          </p:nvPr>
        </p:nvPicPr>
        <p:blipFill rotWithShape="1">
          <a:blip r:embed="rId4"/>
          <a:srcRect l="56656" t="18419" r="10219" b="8664"/>
          <a:stretch/>
        </p:blipFill>
        <p:spPr>
          <a:xfrm>
            <a:off x="1828800" y="1371600"/>
            <a:ext cx="7561769" cy="5033963"/>
          </a:xfrm>
          <a:prstGeom prst="rect">
            <a:avLst/>
          </a:prstGeom>
        </p:spPr>
      </p:pic>
      <p:sp>
        <p:nvSpPr>
          <p:cNvPr id="10" name="TextBox 9"/>
          <p:cNvSpPr txBox="1"/>
          <p:nvPr/>
        </p:nvSpPr>
        <p:spPr>
          <a:xfrm>
            <a:off x="10038127" y="1761236"/>
            <a:ext cx="1849073" cy="2523768"/>
          </a:xfrm>
          <a:prstGeom prst="rect">
            <a:avLst/>
          </a:prstGeom>
          <a:noFill/>
          <a:ln w="28575">
            <a:noFill/>
          </a:ln>
        </p:spPr>
        <p:txBody>
          <a:bodyPr wrap="square" rtlCol="0">
            <a:spAutoFit/>
          </a:bodyPr>
          <a:lstStyle/>
          <a:p>
            <a:r>
              <a:rPr lang="en-US" sz="1400" b="1" dirty="0">
                <a:solidFill>
                  <a:srgbClr val="C00000"/>
                </a:solidFill>
              </a:rPr>
              <a:t>Use this status panel to track your application’s progress.  A green “</a:t>
            </a:r>
            <a:r>
              <a:rPr lang="en-US" sz="1400" b="1" dirty="0">
                <a:solidFill>
                  <a:schemeClr val="accent6">
                    <a:lumMod val="50000"/>
                  </a:schemeClr>
                </a:solidFill>
                <a:sym typeface="Wingdings" panose="05000000000000000000" pitchFamily="2" charset="2"/>
              </a:rPr>
              <a:t></a:t>
            </a:r>
            <a:r>
              <a:rPr lang="en-US" sz="1400" b="1" dirty="0">
                <a:solidFill>
                  <a:srgbClr val="C00000"/>
                </a:solidFill>
              </a:rPr>
              <a:t>” (checkmark) means the section is completed. A red “X” means the section is not completed. </a:t>
            </a:r>
          </a:p>
          <a:p>
            <a:endParaRPr lang="en-US" dirty="0"/>
          </a:p>
        </p:txBody>
      </p:sp>
      <p:sp>
        <p:nvSpPr>
          <p:cNvPr id="11" name="TextBox 10"/>
          <p:cNvSpPr txBox="1"/>
          <p:nvPr/>
        </p:nvSpPr>
        <p:spPr>
          <a:xfrm>
            <a:off x="315857" y="2290135"/>
            <a:ext cx="2295215" cy="1446550"/>
          </a:xfrm>
          <a:prstGeom prst="rect">
            <a:avLst/>
          </a:prstGeom>
          <a:noFill/>
          <a:ln w="28575">
            <a:noFill/>
          </a:ln>
        </p:spPr>
        <p:txBody>
          <a:bodyPr wrap="square" rtlCol="0">
            <a:spAutoFit/>
          </a:bodyPr>
          <a:lstStyle/>
          <a:p>
            <a:r>
              <a:rPr lang="en-US" sz="1400" b="1" dirty="0">
                <a:solidFill>
                  <a:srgbClr val="C00000"/>
                </a:solidFill>
              </a:rPr>
              <a:t>The application will appear.  A valid Federal ID will populate the applicant’s agency name and address.</a:t>
            </a:r>
            <a:endParaRPr lang="en-US" sz="1400" i="1" dirty="0">
              <a:solidFill>
                <a:srgbClr val="C00000"/>
              </a:solidFill>
            </a:endParaRPr>
          </a:p>
          <a:p>
            <a:endParaRPr lang="en-US" dirty="0"/>
          </a:p>
        </p:txBody>
      </p:sp>
      <p:sp>
        <p:nvSpPr>
          <p:cNvPr id="12" name="TextBox 11"/>
          <p:cNvSpPr txBox="1"/>
          <p:nvPr/>
        </p:nvSpPr>
        <p:spPr>
          <a:xfrm>
            <a:off x="262093" y="4031906"/>
            <a:ext cx="2295215" cy="1015663"/>
          </a:xfrm>
          <a:prstGeom prst="rect">
            <a:avLst/>
          </a:prstGeom>
          <a:noFill/>
          <a:ln w="28575">
            <a:noFill/>
          </a:ln>
        </p:spPr>
        <p:txBody>
          <a:bodyPr wrap="square" rtlCol="0">
            <a:spAutoFit/>
          </a:bodyPr>
          <a:lstStyle/>
          <a:p>
            <a:r>
              <a:rPr lang="en-US" sz="1400" b="1" dirty="0">
                <a:solidFill>
                  <a:srgbClr val="C00000"/>
                </a:solidFill>
              </a:rPr>
              <a:t>Check the NOFORFP to confirm you are in the correct application</a:t>
            </a:r>
            <a:endParaRPr lang="en-US" sz="1400" i="1" dirty="0">
              <a:solidFill>
                <a:srgbClr val="C00000"/>
              </a:solidFill>
            </a:endParaRPr>
          </a:p>
          <a:p>
            <a:endParaRPr lang="en-US" dirty="0"/>
          </a:p>
        </p:txBody>
      </p:sp>
      <p:sp>
        <p:nvSpPr>
          <p:cNvPr id="13" name="Right Arrow 12"/>
          <p:cNvSpPr/>
          <p:nvPr/>
        </p:nvSpPr>
        <p:spPr>
          <a:xfrm rot="21362645">
            <a:off x="2204516" y="2361738"/>
            <a:ext cx="1188132" cy="18736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21362645">
            <a:off x="2397557" y="4222895"/>
            <a:ext cx="996784" cy="13168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rot="8378655" flipV="1">
            <a:off x="9115396" y="3541750"/>
            <a:ext cx="902169" cy="23041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5">
            <p14:nvContentPartPr>
              <p14:cNvPr id="4" name="Ink 3"/>
              <p14:cNvContentPartPr/>
              <p14:nvPr/>
            </p14:nvContentPartPr>
            <p14:xfrm>
              <a:off x="3467477" y="4175433"/>
              <a:ext cx="797040" cy="25200"/>
            </p14:xfrm>
          </p:contentPart>
        </mc:Choice>
        <mc:Fallback xmlns="">
          <p:pic>
            <p:nvPicPr>
              <p:cNvPr id="4" name="Ink 3"/>
              <p:cNvPicPr/>
              <p:nvPr/>
            </p:nvPicPr>
            <p:blipFill>
              <a:blip r:embed="rId6"/>
              <a:stretch>
                <a:fillRect/>
              </a:stretch>
            </p:blipFill>
            <p:spPr>
              <a:xfrm>
                <a:off x="3425357" y="4091553"/>
                <a:ext cx="881280" cy="193320"/>
              </a:xfrm>
              <a:prstGeom prst="rect">
                <a:avLst/>
              </a:prstGeom>
            </p:spPr>
          </p:pic>
        </mc:Fallback>
      </mc:AlternateContent>
      <p:pic>
        <p:nvPicPr>
          <p:cNvPr id="16" name="Picture 15"/>
          <p:cNvPicPr>
            <a:picLocks noChangeAspect="1"/>
          </p:cNvPicPr>
          <p:nvPr/>
        </p:nvPicPr>
        <p:blipFill rotWithShape="1">
          <a:blip r:embed="rId7" cstate="print">
            <a:lum bright="70000" contrast="-70000"/>
            <a:extLst>
              <a:ext uri="{BEBA8EAE-BF5A-486C-A8C5-ECC9F3942E4B}">
                <a14:imgProps xmlns:a14="http://schemas.microsoft.com/office/drawing/2010/main">
                  <a14:imgLayer r:embed="rId8">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9"/>
            <a:tile tx="0" ty="0" sx="100000" sy="100000" flip="none" algn="tl"/>
          </a:blipFill>
        </p:spPr>
      </p:pic>
    </p:spTree>
    <p:extLst>
      <p:ext uri="{BB962C8B-B14F-4D97-AF65-F5344CB8AC3E}">
        <p14:creationId xmlns:p14="http://schemas.microsoft.com/office/powerpoint/2010/main" val="36210721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59884" y="6083300"/>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0294" y="6069720"/>
            <a:ext cx="1017507" cy="457200"/>
          </a:xfrm>
          <a:prstGeom prst="rect">
            <a:avLst/>
          </a:prstGeom>
        </p:spPr>
      </p:pic>
      <p:sp>
        <p:nvSpPr>
          <p:cNvPr id="2" name="Title 1"/>
          <p:cNvSpPr>
            <a:spLocks noGrp="1"/>
          </p:cNvSpPr>
          <p:nvPr>
            <p:ph type="title"/>
          </p:nvPr>
        </p:nvSpPr>
        <p:spPr>
          <a:xfrm>
            <a:off x="838200" y="250031"/>
            <a:ext cx="10515600" cy="1325563"/>
          </a:xfrm>
        </p:spPr>
        <p:txBody>
          <a:bodyPr/>
          <a:lstStyle/>
          <a:p>
            <a:r>
              <a:rPr lang="en-US" dirty="0"/>
              <a:t>Completing the ESG NOFO</a:t>
            </a:r>
          </a:p>
        </p:txBody>
      </p:sp>
      <p:pic>
        <p:nvPicPr>
          <p:cNvPr id="9" name="Content Placeholder 8"/>
          <p:cNvPicPr>
            <a:picLocks noGrp="1" noChangeAspect="1"/>
          </p:cNvPicPr>
          <p:nvPr>
            <p:ph idx="1"/>
          </p:nvPr>
        </p:nvPicPr>
        <p:blipFill rotWithShape="1">
          <a:blip r:embed="rId4"/>
          <a:srcRect l="56904" t="15184" r="10953" b="14149"/>
          <a:stretch/>
        </p:blipFill>
        <p:spPr>
          <a:xfrm>
            <a:off x="2057401" y="1371600"/>
            <a:ext cx="7892893" cy="4805363"/>
          </a:xfrm>
          <a:prstGeom prst="rect">
            <a:avLst/>
          </a:prstGeom>
        </p:spPr>
      </p:pic>
      <p:sp>
        <p:nvSpPr>
          <p:cNvPr id="10" name="TextBox 9"/>
          <p:cNvSpPr txBox="1"/>
          <p:nvPr/>
        </p:nvSpPr>
        <p:spPr>
          <a:xfrm>
            <a:off x="429510" y="1937107"/>
            <a:ext cx="2295215" cy="1446550"/>
          </a:xfrm>
          <a:prstGeom prst="rect">
            <a:avLst/>
          </a:prstGeom>
          <a:noFill/>
          <a:ln w="28575">
            <a:noFill/>
          </a:ln>
        </p:spPr>
        <p:txBody>
          <a:bodyPr wrap="square" rtlCol="0">
            <a:spAutoFit/>
          </a:bodyPr>
          <a:lstStyle/>
          <a:p>
            <a:r>
              <a:rPr lang="en-US" sz="1400" b="1" dirty="0">
                <a:solidFill>
                  <a:srgbClr val="C00000"/>
                </a:solidFill>
              </a:rPr>
              <a:t>Throughout the application, an “*” (asterisk) next to an item indicates that the field is required.</a:t>
            </a:r>
            <a:endParaRPr lang="en-US" sz="1400" i="1" dirty="0">
              <a:solidFill>
                <a:srgbClr val="C00000"/>
              </a:solidFill>
            </a:endParaRPr>
          </a:p>
          <a:p>
            <a:endParaRPr lang="en-US" dirty="0"/>
          </a:p>
        </p:txBody>
      </p:sp>
      <p:sp>
        <p:nvSpPr>
          <p:cNvPr id="11" name="TextBox 10"/>
          <p:cNvSpPr txBox="1"/>
          <p:nvPr/>
        </p:nvSpPr>
        <p:spPr>
          <a:xfrm>
            <a:off x="266690" y="4299526"/>
            <a:ext cx="2295215" cy="1877437"/>
          </a:xfrm>
          <a:prstGeom prst="rect">
            <a:avLst/>
          </a:prstGeom>
          <a:noFill/>
          <a:ln w="28575">
            <a:noFill/>
          </a:ln>
        </p:spPr>
        <p:txBody>
          <a:bodyPr wrap="square" rtlCol="0">
            <a:spAutoFit/>
          </a:bodyPr>
          <a:lstStyle/>
          <a:p>
            <a:r>
              <a:rPr lang="en-US" sz="1400" b="1" dirty="0">
                <a:solidFill>
                  <a:srgbClr val="C00000"/>
                </a:solidFill>
              </a:rPr>
              <a:t>To add another reviewer/editor to the application, go to the “Additional Editors” field in the first section of the application (first page)</a:t>
            </a:r>
            <a:endParaRPr lang="en-US" sz="1400" i="1" dirty="0">
              <a:solidFill>
                <a:srgbClr val="C00000"/>
              </a:solidFill>
            </a:endParaRPr>
          </a:p>
          <a:p>
            <a:endParaRPr lang="en-US" dirty="0"/>
          </a:p>
        </p:txBody>
      </p:sp>
      <p:cxnSp>
        <p:nvCxnSpPr>
          <p:cNvPr id="12" name="Straight Arrow Connector 11"/>
          <p:cNvCxnSpPr/>
          <p:nvPr/>
        </p:nvCxnSpPr>
        <p:spPr>
          <a:xfrm>
            <a:off x="2133600" y="2362200"/>
            <a:ext cx="1371600" cy="129263"/>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2104911" y="4419600"/>
            <a:ext cx="1552689" cy="38100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657601" y="4224241"/>
            <a:ext cx="4191000" cy="347759"/>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266690" y="5909469"/>
            <a:ext cx="876310" cy="804862"/>
          </a:xfrm>
          <a:prstGeom prst="rect">
            <a:avLst/>
          </a:prstGeom>
          <a:blipFill>
            <a:blip r:embed="rId7"/>
            <a:tile tx="0" ty="0" sx="100000" sy="100000" flip="none" algn="tl"/>
          </a:blipFill>
        </p:spPr>
      </p:pic>
    </p:spTree>
    <p:extLst>
      <p:ext uri="{BB962C8B-B14F-4D97-AF65-F5344CB8AC3E}">
        <p14:creationId xmlns:p14="http://schemas.microsoft.com/office/powerpoint/2010/main" val="281014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65000"/>
                    </a14:imgEffect>
                  </a14:imgLayer>
                </a14:imgProps>
              </a:ext>
              <a:ext uri="{28A0092B-C50C-407E-A947-70E740481C1C}">
                <a14:useLocalDpi xmlns:a14="http://schemas.microsoft.com/office/drawing/2010/main" val="0"/>
              </a:ext>
            </a:extLst>
          </a:blip>
          <a:srcRect t="4393"/>
          <a:stretch/>
        </p:blipFill>
        <p:spPr>
          <a:xfrm>
            <a:off x="152400" y="5605463"/>
            <a:ext cx="1131296" cy="1143000"/>
          </a:xfrm>
          <a:prstGeom prst="rect">
            <a:avLst/>
          </a:prstGeom>
          <a:blipFill>
            <a:blip r:embed="rId4"/>
            <a:tile tx="0" ty="0" sx="100000" sy="100000" flip="none" algn="tl"/>
          </a:blipFill>
        </p:spPr>
      </p:pic>
      <p:sp>
        <p:nvSpPr>
          <p:cNvPr id="2" name="Title 1"/>
          <p:cNvSpPr>
            <a:spLocks noGrp="1"/>
          </p:cNvSpPr>
          <p:nvPr>
            <p:ph type="title"/>
          </p:nvPr>
        </p:nvSpPr>
        <p:spPr/>
        <p:txBody>
          <a:bodyPr/>
          <a:lstStyle/>
          <a:p>
            <a:r>
              <a:rPr lang="en-US" dirty="0"/>
              <a:t>Purpose of the ESG Grant</a:t>
            </a:r>
          </a:p>
        </p:txBody>
      </p:sp>
      <p:sp>
        <p:nvSpPr>
          <p:cNvPr id="3" name="Content Placeholder 2"/>
          <p:cNvSpPr>
            <a:spLocks noGrp="1"/>
          </p:cNvSpPr>
          <p:nvPr>
            <p:ph idx="1"/>
          </p:nvPr>
        </p:nvSpPr>
        <p:spPr/>
        <p:txBody>
          <a:bodyPr>
            <a:normAutofit fontScale="92500" lnSpcReduction="10000"/>
          </a:bodyPr>
          <a:lstStyle/>
          <a:p>
            <a:pPr algn="just"/>
            <a:r>
              <a:rPr lang="en-US" sz="3200" dirty="0"/>
              <a:t>The federal </a:t>
            </a:r>
            <a:r>
              <a:rPr lang="en-US" sz="3200" b="1" dirty="0"/>
              <a:t>Emergency Solutions Grant</a:t>
            </a:r>
            <a:r>
              <a:rPr lang="en-US" sz="3200" dirty="0"/>
              <a:t> program (ESG) provides funds for a variety of activities to address homelessness as authorized under the federal Homeless </a:t>
            </a:r>
            <a:r>
              <a:rPr lang="en-US" sz="3200" b="1" dirty="0"/>
              <a:t>Emergency</a:t>
            </a:r>
            <a:r>
              <a:rPr lang="en-US" sz="3200" dirty="0"/>
              <a:t> Assistance and Rapid Transition to Housing (HEARTH) Act of 2009 and State program requirements</a:t>
            </a:r>
            <a:r>
              <a:rPr lang="en-US" dirty="0"/>
              <a:t>.</a:t>
            </a:r>
          </a:p>
          <a:p>
            <a:pPr algn="just"/>
            <a:endParaRPr lang="en-US" dirty="0"/>
          </a:p>
          <a:p>
            <a:pPr algn="just"/>
            <a:r>
              <a:rPr lang="en-US" dirty="0"/>
              <a:t>Palm Beach County Homeless and Housing Alliance has prioritized and authorized applications for the following priorities in Palm Beach County;</a:t>
            </a:r>
          </a:p>
          <a:p>
            <a:pPr marL="0" indent="0" algn="just">
              <a:buNone/>
            </a:pPr>
            <a:r>
              <a:rPr lang="en-US" dirty="0"/>
              <a:t>		a)   Emergency Shelter (</a:t>
            </a:r>
            <a:r>
              <a:rPr lang="en-US" dirty="0">
                <a:solidFill>
                  <a:srgbClr val="FF0000"/>
                </a:solidFill>
              </a:rPr>
              <a:t>$277,410</a:t>
            </a:r>
            <a:r>
              <a:rPr lang="en-US" dirty="0"/>
              <a:t>)</a:t>
            </a:r>
          </a:p>
          <a:p>
            <a:pPr marL="0" indent="0" algn="just">
              <a:buNone/>
            </a:pPr>
            <a:r>
              <a:rPr lang="en-US" dirty="0"/>
              <a:t>		b)   Rapid Re-Housing ($</a:t>
            </a:r>
            <a:r>
              <a:rPr lang="en-US" dirty="0">
                <a:solidFill>
                  <a:srgbClr val="FF0000"/>
                </a:solidFill>
              </a:rPr>
              <a:t>184,939</a:t>
            </a:r>
            <a:r>
              <a:rPr lang="en-US" dirty="0"/>
              <a:t>)</a:t>
            </a: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Tree>
    <p:extLst>
      <p:ext uri="{BB962C8B-B14F-4D97-AF65-F5344CB8AC3E}">
        <p14:creationId xmlns:p14="http://schemas.microsoft.com/office/powerpoint/2010/main" val="3459583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59885" y="5948363"/>
            <a:ext cx="587829" cy="457200"/>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832208"/>
          </a:xfrm>
        </p:spPr>
        <p:txBody>
          <a:bodyPr/>
          <a:lstStyle/>
          <a:p>
            <a:r>
              <a:rPr lang="en-US" dirty="0"/>
              <a:t>Completing the ESG NOFO</a:t>
            </a:r>
          </a:p>
        </p:txBody>
      </p:sp>
      <p:sp>
        <p:nvSpPr>
          <p:cNvPr id="6" name="Rectangle 5"/>
          <p:cNvSpPr/>
          <p:nvPr/>
        </p:nvSpPr>
        <p:spPr>
          <a:xfrm>
            <a:off x="4343401" y="4572000"/>
            <a:ext cx="4800599" cy="76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rot="21266205">
            <a:off x="4823087" y="5100399"/>
            <a:ext cx="3562371" cy="10171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4"/>
          <a:srcRect l="57348" t="15753" r="18445" b="28691"/>
          <a:stretch/>
        </p:blipFill>
        <p:spPr>
          <a:xfrm>
            <a:off x="2590800" y="1266239"/>
            <a:ext cx="6922390" cy="4407109"/>
          </a:xfrm>
          <a:prstGeom prst="rect">
            <a:avLst/>
          </a:prstGeom>
        </p:spPr>
      </p:pic>
      <p:sp>
        <p:nvSpPr>
          <p:cNvPr id="22" name="TextBox 21"/>
          <p:cNvSpPr txBox="1"/>
          <p:nvPr/>
        </p:nvSpPr>
        <p:spPr>
          <a:xfrm>
            <a:off x="405565" y="3404494"/>
            <a:ext cx="2295215" cy="1231106"/>
          </a:xfrm>
          <a:prstGeom prst="rect">
            <a:avLst/>
          </a:prstGeom>
          <a:noFill/>
          <a:ln w="28575">
            <a:noFill/>
          </a:ln>
        </p:spPr>
        <p:txBody>
          <a:bodyPr wrap="square" rtlCol="0">
            <a:spAutoFit/>
          </a:bodyPr>
          <a:lstStyle/>
          <a:p>
            <a:r>
              <a:rPr lang="en-US" sz="1400" b="1" dirty="0">
                <a:solidFill>
                  <a:srgbClr val="C00000"/>
                </a:solidFill>
              </a:rPr>
              <a:t>Click on the drop-down box to type in the name of the additional reviewer/editor</a:t>
            </a:r>
            <a:endParaRPr lang="en-US" sz="1400" i="1" dirty="0">
              <a:solidFill>
                <a:srgbClr val="C00000"/>
              </a:solidFill>
            </a:endParaRPr>
          </a:p>
          <a:p>
            <a:endParaRPr lang="en-US" dirty="0"/>
          </a:p>
        </p:txBody>
      </p:sp>
      <p:sp>
        <p:nvSpPr>
          <p:cNvPr id="23" name="Right Arrow 22"/>
          <p:cNvSpPr/>
          <p:nvPr/>
        </p:nvSpPr>
        <p:spPr>
          <a:xfrm rot="922781">
            <a:off x="1859772" y="4277938"/>
            <a:ext cx="2417050" cy="129854"/>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4343400" y="4572000"/>
            <a:ext cx="4876799" cy="76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3121596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59885" y="5948363"/>
            <a:ext cx="587829" cy="4572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993894"/>
          </a:xfrm>
        </p:spPr>
        <p:txBody>
          <a:bodyPr/>
          <a:lstStyle/>
          <a:p>
            <a:r>
              <a:rPr lang="en-US" dirty="0"/>
              <a:t>Completing the ESG NOFO</a:t>
            </a:r>
          </a:p>
        </p:txBody>
      </p:sp>
      <p:sp>
        <p:nvSpPr>
          <p:cNvPr id="11" name="TextBox 10"/>
          <p:cNvSpPr txBox="1"/>
          <p:nvPr/>
        </p:nvSpPr>
        <p:spPr>
          <a:xfrm>
            <a:off x="914400" y="4444403"/>
            <a:ext cx="2590800" cy="954107"/>
          </a:xfrm>
          <a:prstGeom prst="rect">
            <a:avLst/>
          </a:prstGeom>
          <a:noFill/>
          <a:ln w="28575">
            <a:noFill/>
          </a:ln>
        </p:spPr>
        <p:txBody>
          <a:bodyPr wrap="square" rtlCol="0">
            <a:spAutoFit/>
          </a:bodyPr>
          <a:lstStyle/>
          <a:p>
            <a:r>
              <a:rPr lang="en-US" sz="1400" b="1" dirty="0">
                <a:solidFill>
                  <a:srgbClr val="C00000"/>
                </a:solidFill>
              </a:rPr>
              <a:t>The application will then appear in the additional reviewer’s list of applications</a:t>
            </a:r>
            <a:endParaRPr lang="en-US" dirty="0"/>
          </a:p>
        </p:txBody>
      </p:sp>
      <p:pic>
        <p:nvPicPr>
          <p:cNvPr id="17" name="Picture 16"/>
          <p:cNvPicPr>
            <a:picLocks noChangeAspect="1"/>
          </p:cNvPicPr>
          <p:nvPr/>
        </p:nvPicPr>
        <p:blipFill rotWithShape="1">
          <a:blip r:embed="rId4"/>
          <a:srcRect l="51223" t="17059" r="10416" b="44581"/>
          <a:stretch/>
        </p:blipFill>
        <p:spPr>
          <a:xfrm>
            <a:off x="1371600" y="1891249"/>
            <a:ext cx="8176798" cy="2194560"/>
          </a:xfrm>
          <a:prstGeom prst="rect">
            <a:avLst/>
          </a:prstGeom>
        </p:spPr>
      </p:pic>
      <p:sp>
        <p:nvSpPr>
          <p:cNvPr id="18" name="Right Arrow 17"/>
          <p:cNvSpPr/>
          <p:nvPr/>
        </p:nvSpPr>
        <p:spPr>
          <a:xfrm rot="18113816">
            <a:off x="2255743" y="4034456"/>
            <a:ext cx="763999" cy="17360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2754905" y="3177629"/>
            <a:ext cx="3036296" cy="4776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290479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106858"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862538"/>
          </a:xfrm>
        </p:spPr>
        <p:txBody>
          <a:bodyPr/>
          <a:lstStyle/>
          <a:p>
            <a:r>
              <a:rPr lang="en-US" dirty="0"/>
              <a:t>Completing the ESG NOFO</a:t>
            </a:r>
          </a:p>
        </p:txBody>
      </p:sp>
      <p:pic>
        <p:nvPicPr>
          <p:cNvPr id="17" name="Picture 16"/>
          <p:cNvPicPr/>
          <p:nvPr/>
        </p:nvPicPr>
        <p:blipFill rotWithShape="1">
          <a:blip r:embed="rId4"/>
          <a:srcRect l="7244" t="42929" r="68997" b="22467"/>
          <a:stretch/>
        </p:blipFill>
        <p:spPr bwMode="auto">
          <a:xfrm>
            <a:off x="1676400" y="1425675"/>
            <a:ext cx="8001000" cy="2743200"/>
          </a:xfrm>
          <a:prstGeom prst="rect">
            <a:avLst/>
          </a:prstGeom>
          <a:ln>
            <a:noFill/>
          </a:ln>
          <a:extLst>
            <a:ext uri="{53640926-AAD7-44D8-BBD7-CCE9431645EC}">
              <a14:shadowObscured xmlns:a14="http://schemas.microsoft.com/office/drawing/2010/main"/>
            </a:ext>
          </a:extLst>
        </p:spPr>
      </p:pic>
      <p:sp>
        <p:nvSpPr>
          <p:cNvPr id="18" name="TextBox 17"/>
          <p:cNvSpPr txBox="1"/>
          <p:nvPr/>
        </p:nvSpPr>
        <p:spPr>
          <a:xfrm>
            <a:off x="2667000" y="5123247"/>
            <a:ext cx="6019800" cy="800219"/>
          </a:xfrm>
          <a:prstGeom prst="rect">
            <a:avLst/>
          </a:prstGeom>
          <a:noFill/>
          <a:ln w="28575">
            <a:noFill/>
          </a:ln>
        </p:spPr>
        <p:txBody>
          <a:bodyPr wrap="square" rtlCol="0">
            <a:spAutoFit/>
          </a:bodyPr>
          <a:lstStyle/>
          <a:p>
            <a:r>
              <a:rPr lang="en-US" sz="1400" b="1" dirty="0">
                <a:solidFill>
                  <a:srgbClr val="C00000"/>
                </a:solidFill>
              </a:rPr>
              <a:t>Download the ESG FY 2022 NOFO Guidance Document for details on the program and reference throughout the application.</a:t>
            </a:r>
            <a:endParaRPr lang="en-US" sz="1400" i="1" dirty="0">
              <a:solidFill>
                <a:srgbClr val="C00000"/>
              </a:solidFill>
            </a:endParaRPr>
          </a:p>
          <a:p>
            <a:endParaRPr lang="en-US" dirty="0"/>
          </a:p>
        </p:txBody>
      </p:sp>
      <p:sp>
        <p:nvSpPr>
          <p:cNvPr id="19" name="Right Arrow 18"/>
          <p:cNvSpPr/>
          <p:nvPr/>
        </p:nvSpPr>
        <p:spPr>
          <a:xfrm rot="16200000">
            <a:off x="5550517" y="4584085"/>
            <a:ext cx="1167170" cy="7619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3657600" y="3425610"/>
            <a:ext cx="5867400" cy="53679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3552333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59885"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767750"/>
          </a:xfrm>
        </p:spPr>
        <p:txBody>
          <a:bodyPr/>
          <a:lstStyle/>
          <a:p>
            <a:r>
              <a:rPr lang="en-US" dirty="0"/>
              <a:t>Completing the ESG NOFO</a:t>
            </a:r>
          </a:p>
        </p:txBody>
      </p:sp>
      <p:sp>
        <p:nvSpPr>
          <p:cNvPr id="21" name="TextBox 20"/>
          <p:cNvSpPr txBox="1"/>
          <p:nvPr/>
        </p:nvSpPr>
        <p:spPr>
          <a:xfrm>
            <a:off x="1143000" y="4879341"/>
            <a:ext cx="4648200" cy="1169551"/>
          </a:xfrm>
          <a:prstGeom prst="rect">
            <a:avLst/>
          </a:prstGeom>
          <a:noFill/>
          <a:ln w="28575">
            <a:noFill/>
          </a:ln>
        </p:spPr>
        <p:txBody>
          <a:bodyPr wrap="square" rtlCol="0">
            <a:spAutoFit/>
          </a:bodyPr>
          <a:lstStyle/>
          <a:p>
            <a:r>
              <a:rPr lang="en-US" sz="1400" b="1" dirty="0">
                <a:solidFill>
                  <a:srgbClr val="C00000"/>
                </a:solidFill>
              </a:rPr>
              <a:t>Click on the link to preview and download the document.  Re-upload the document in the suggested document formats and with the naming convention indicated.</a:t>
            </a:r>
            <a:endParaRPr lang="en-US" sz="1400" i="1" dirty="0">
              <a:solidFill>
                <a:srgbClr val="C00000"/>
              </a:solidFill>
            </a:endParaRPr>
          </a:p>
          <a:p>
            <a:endParaRPr lang="en-US" sz="1400" dirty="0"/>
          </a:p>
        </p:txBody>
      </p:sp>
      <p:pic>
        <p:nvPicPr>
          <p:cNvPr id="10" name="Picture 9"/>
          <p:cNvPicPr/>
          <p:nvPr/>
        </p:nvPicPr>
        <p:blipFill rotWithShape="1">
          <a:blip r:embed="rId4"/>
          <a:srcRect l="7268" t="47981" r="69248" b="38998"/>
          <a:stretch/>
        </p:blipFill>
        <p:spPr bwMode="auto">
          <a:xfrm>
            <a:off x="1932529" y="3200400"/>
            <a:ext cx="7315200" cy="1279692"/>
          </a:xfrm>
          <a:prstGeom prst="rect">
            <a:avLst/>
          </a:prstGeom>
          <a:ln>
            <a:noFill/>
          </a:ln>
          <a:extLst>
            <a:ext uri="{53640926-AAD7-44D8-BBD7-CCE9431645EC}">
              <a14:shadowObscured xmlns:a14="http://schemas.microsoft.com/office/drawing/2010/main"/>
            </a:ext>
          </a:extLst>
        </p:spPr>
      </p:pic>
      <p:sp>
        <p:nvSpPr>
          <p:cNvPr id="11" name="Right Arrow 10"/>
          <p:cNvSpPr/>
          <p:nvPr/>
        </p:nvSpPr>
        <p:spPr>
          <a:xfrm rot="19194617">
            <a:off x="2365696" y="4321583"/>
            <a:ext cx="1537321" cy="9846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07464" y="2052116"/>
            <a:ext cx="6350787" cy="800219"/>
          </a:xfrm>
          <a:prstGeom prst="rect">
            <a:avLst/>
          </a:prstGeom>
          <a:noFill/>
          <a:ln w="28575">
            <a:noFill/>
          </a:ln>
        </p:spPr>
        <p:txBody>
          <a:bodyPr wrap="square" rtlCol="0">
            <a:spAutoFit/>
          </a:bodyPr>
          <a:lstStyle/>
          <a:p>
            <a:r>
              <a:rPr lang="en-US" sz="1400" b="1" dirty="0">
                <a:solidFill>
                  <a:srgbClr val="C00000"/>
                </a:solidFill>
              </a:rPr>
              <a:t>Throughout the application, there will be several documents that you will be required to download, complete and re-upload to the application.</a:t>
            </a:r>
            <a:endParaRPr lang="en-US" sz="1400" dirty="0"/>
          </a:p>
          <a:p>
            <a:endParaRPr lang="en-US" dirty="0"/>
          </a:p>
        </p:txBody>
      </p:sp>
      <p:sp>
        <p:nvSpPr>
          <p:cNvPr id="15" name="Right Arrow 14"/>
          <p:cNvSpPr/>
          <p:nvPr/>
        </p:nvSpPr>
        <p:spPr>
          <a:xfrm rot="5400000">
            <a:off x="6324600" y="2819401"/>
            <a:ext cx="6096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2497947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45283"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1044908"/>
          </a:xfrm>
        </p:spPr>
        <p:txBody>
          <a:bodyPr/>
          <a:lstStyle/>
          <a:p>
            <a:r>
              <a:rPr lang="en-US" dirty="0"/>
              <a:t>Completing the ESG NOFO</a:t>
            </a:r>
          </a:p>
        </p:txBody>
      </p:sp>
      <p:pic>
        <p:nvPicPr>
          <p:cNvPr id="11" name="Picture 10"/>
          <p:cNvPicPr/>
          <p:nvPr/>
        </p:nvPicPr>
        <p:blipFill rotWithShape="1">
          <a:blip r:embed="rId4"/>
          <a:srcRect l="1" t="10526" r="61363" b="34659"/>
          <a:stretch/>
        </p:blipFill>
        <p:spPr bwMode="auto">
          <a:xfrm>
            <a:off x="2209800" y="1981200"/>
            <a:ext cx="7772400" cy="3308089"/>
          </a:xfrm>
          <a:prstGeom prst="rect">
            <a:avLst/>
          </a:prstGeom>
          <a:ln>
            <a:noFill/>
          </a:ln>
          <a:extLst>
            <a:ext uri="{53640926-AAD7-44D8-BBD7-CCE9431645EC}">
              <a14:shadowObscured xmlns:a14="http://schemas.microsoft.com/office/drawing/2010/main"/>
            </a:ext>
          </a:extLst>
        </p:spPr>
      </p:pic>
      <p:sp>
        <p:nvSpPr>
          <p:cNvPr id="15" name="Rectangle 14"/>
          <p:cNvSpPr/>
          <p:nvPr/>
        </p:nvSpPr>
        <p:spPr>
          <a:xfrm>
            <a:off x="2669971" y="2414144"/>
            <a:ext cx="682830" cy="20091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1000" y="3171367"/>
            <a:ext cx="3058067" cy="1015663"/>
          </a:xfrm>
          <a:prstGeom prst="rect">
            <a:avLst/>
          </a:prstGeom>
          <a:noFill/>
          <a:ln w="28575">
            <a:noFill/>
          </a:ln>
        </p:spPr>
        <p:txBody>
          <a:bodyPr wrap="square" rtlCol="0">
            <a:spAutoFit/>
          </a:bodyPr>
          <a:lstStyle/>
          <a:p>
            <a:r>
              <a:rPr lang="en-US" sz="1400" b="1" dirty="0">
                <a:solidFill>
                  <a:srgbClr val="C00000"/>
                </a:solidFill>
              </a:rPr>
              <a:t>Click here to download the previewed document, then click back to return to the application</a:t>
            </a:r>
            <a:endParaRPr lang="en-US" sz="1400" i="1" dirty="0">
              <a:solidFill>
                <a:srgbClr val="C00000"/>
              </a:solidFill>
            </a:endParaRPr>
          </a:p>
          <a:p>
            <a:endParaRPr lang="en-US" dirty="0"/>
          </a:p>
        </p:txBody>
      </p:sp>
      <p:sp>
        <p:nvSpPr>
          <p:cNvPr id="17" name="Right Arrow 16"/>
          <p:cNvSpPr/>
          <p:nvPr/>
        </p:nvSpPr>
        <p:spPr>
          <a:xfrm rot="19934451">
            <a:off x="1621377" y="2761266"/>
            <a:ext cx="1076828" cy="11319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1341178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34685"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a:xfrm>
            <a:off x="838200" y="365126"/>
            <a:ext cx="10515600" cy="514884"/>
          </a:xfrm>
        </p:spPr>
        <p:txBody>
          <a:bodyPr>
            <a:normAutofit fontScale="90000"/>
          </a:bodyPr>
          <a:lstStyle/>
          <a:p>
            <a:r>
              <a:rPr lang="en-US" dirty="0"/>
              <a:t>Completing the ESG NOFO</a:t>
            </a:r>
          </a:p>
        </p:txBody>
      </p:sp>
      <p:pic>
        <p:nvPicPr>
          <p:cNvPr id="11" name="Picture 10"/>
          <p:cNvPicPr/>
          <p:nvPr/>
        </p:nvPicPr>
        <p:blipFill rotWithShape="1">
          <a:blip r:embed="rId4"/>
          <a:srcRect l="6629" t="43403" r="68419" b="2936"/>
          <a:stretch/>
        </p:blipFill>
        <p:spPr bwMode="auto">
          <a:xfrm>
            <a:off x="2800959" y="1853773"/>
            <a:ext cx="6400800" cy="3238500"/>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418472" y="803058"/>
            <a:ext cx="2295215" cy="4832092"/>
          </a:xfrm>
          <a:prstGeom prst="rect">
            <a:avLst/>
          </a:prstGeom>
          <a:noFill/>
          <a:ln w="28575">
            <a:noFill/>
          </a:ln>
        </p:spPr>
        <p:txBody>
          <a:bodyPr wrap="square" rtlCol="0">
            <a:spAutoFit/>
          </a:bodyPr>
          <a:lstStyle/>
          <a:p>
            <a:r>
              <a:rPr lang="en-US" sz="1400" b="1" dirty="0">
                <a:solidFill>
                  <a:srgbClr val="C00000"/>
                </a:solidFill>
              </a:rPr>
              <a:t>At the bottom of each section of the application, you will find this checkbox and accompanying text “Mark this Section Completed.”  </a:t>
            </a:r>
          </a:p>
          <a:p>
            <a:endParaRPr lang="en-US" sz="1400" b="1" dirty="0">
              <a:solidFill>
                <a:srgbClr val="C00000"/>
              </a:solidFill>
            </a:endParaRPr>
          </a:p>
          <a:p>
            <a:r>
              <a:rPr lang="en-US" sz="1400" b="1" dirty="0">
                <a:solidFill>
                  <a:srgbClr val="C00000"/>
                </a:solidFill>
              </a:rPr>
              <a:t>Check the box only after you have completed the section.  </a:t>
            </a:r>
          </a:p>
          <a:p>
            <a:endParaRPr lang="en-US" sz="1400" b="1" dirty="0">
              <a:solidFill>
                <a:srgbClr val="C00000"/>
              </a:solidFill>
            </a:endParaRPr>
          </a:p>
          <a:p>
            <a:r>
              <a:rPr lang="en-US" sz="1400" b="1" dirty="0">
                <a:solidFill>
                  <a:srgbClr val="C00000"/>
                </a:solidFill>
              </a:rPr>
              <a:t>You can move between sections if this box is un-checked.  The application will default to a checked box.</a:t>
            </a:r>
          </a:p>
          <a:p>
            <a:endParaRPr lang="en-US" sz="1400" b="1" dirty="0">
              <a:solidFill>
                <a:srgbClr val="C00000"/>
              </a:solidFill>
            </a:endParaRPr>
          </a:p>
          <a:p>
            <a:r>
              <a:rPr lang="en-US" sz="1400" b="1" dirty="0">
                <a:solidFill>
                  <a:srgbClr val="C00000"/>
                </a:solidFill>
              </a:rPr>
              <a:t>All boxes at the end of each section will need to be checked in order to submit the application</a:t>
            </a:r>
            <a:endParaRPr lang="en-US" dirty="0"/>
          </a:p>
        </p:txBody>
      </p:sp>
      <p:sp>
        <p:nvSpPr>
          <p:cNvPr id="15" name="TextBox 14"/>
          <p:cNvSpPr txBox="1"/>
          <p:nvPr/>
        </p:nvSpPr>
        <p:spPr>
          <a:xfrm>
            <a:off x="3742740" y="5451328"/>
            <a:ext cx="4212669" cy="1231106"/>
          </a:xfrm>
          <a:prstGeom prst="rect">
            <a:avLst/>
          </a:prstGeom>
          <a:noFill/>
          <a:ln w="28575">
            <a:noFill/>
          </a:ln>
        </p:spPr>
        <p:txBody>
          <a:bodyPr wrap="square" rtlCol="0">
            <a:spAutoFit/>
          </a:bodyPr>
          <a:lstStyle/>
          <a:p>
            <a:r>
              <a:rPr lang="en-US" sz="1400" b="1" dirty="0">
                <a:solidFill>
                  <a:srgbClr val="C00000"/>
                </a:solidFill>
              </a:rPr>
              <a:t>The “Next” button at the end of each section will take you to the next section of the application.  The “Back” button will take you to the previous section.</a:t>
            </a:r>
            <a:endParaRPr lang="en-US" sz="1400" i="1" dirty="0">
              <a:solidFill>
                <a:srgbClr val="C00000"/>
              </a:solidFill>
            </a:endParaRPr>
          </a:p>
          <a:p>
            <a:endParaRPr lang="en-US" dirty="0"/>
          </a:p>
        </p:txBody>
      </p:sp>
      <p:sp>
        <p:nvSpPr>
          <p:cNvPr id="16" name="TextBox 15"/>
          <p:cNvSpPr txBox="1"/>
          <p:nvPr/>
        </p:nvSpPr>
        <p:spPr>
          <a:xfrm>
            <a:off x="9269722" y="3413399"/>
            <a:ext cx="2438400" cy="2308324"/>
          </a:xfrm>
          <a:prstGeom prst="rect">
            <a:avLst/>
          </a:prstGeom>
          <a:noFill/>
          <a:ln w="28575">
            <a:noFill/>
          </a:ln>
        </p:spPr>
        <p:txBody>
          <a:bodyPr wrap="square" rtlCol="0">
            <a:spAutoFit/>
          </a:bodyPr>
          <a:lstStyle/>
          <a:p>
            <a:r>
              <a:rPr lang="en-US" sz="1400" b="1" dirty="0">
                <a:solidFill>
                  <a:srgbClr val="C00000"/>
                </a:solidFill>
              </a:rPr>
              <a:t>The “Save &amp; Continue Later” button at the end of each section will take you to the application preview/ summary page.  You will be able to save your application there and return to complete the application at a later time.</a:t>
            </a:r>
            <a:endParaRPr lang="en-US" sz="1400" i="1" dirty="0">
              <a:solidFill>
                <a:srgbClr val="C00000"/>
              </a:solidFill>
            </a:endParaRPr>
          </a:p>
          <a:p>
            <a:endParaRPr lang="en-US" dirty="0"/>
          </a:p>
        </p:txBody>
      </p:sp>
      <p:sp>
        <p:nvSpPr>
          <p:cNvPr id="17" name="Right Arrow 16"/>
          <p:cNvSpPr/>
          <p:nvPr/>
        </p:nvSpPr>
        <p:spPr>
          <a:xfrm rot="19206512">
            <a:off x="2387237" y="4775180"/>
            <a:ext cx="1128353" cy="92556"/>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rot="16200000">
            <a:off x="4629282" y="5261480"/>
            <a:ext cx="384135"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553200" y="4648199"/>
            <a:ext cx="2690574" cy="136051"/>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89095" y="4031673"/>
            <a:ext cx="1582906" cy="2513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09374" y="4590572"/>
            <a:ext cx="2075863" cy="36242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2745830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94651"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Completing the ESG NOFO</a:t>
            </a:r>
          </a:p>
        </p:txBody>
      </p:sp>
      <p:pic>
        <p:nvPicPr>
          <p:cNvPr id="12" name="Picture 11"/>
          <p:cNvPicPr/>
          <p:nvPr/>
        </p:nvPicPr>
        <p:blipFill rotWithShape="1">
          <a:blip r:embed="rId4"/>
          <a:srcRect l="6841" t="27542" r="60582" b="37105"/>
          <a:stretch/>
        </p:blipFill>
        <p:spPr bwMode="auto">
          <a:xfrm>
            <a:off x="762000" y="1674063"/>
            <a:ext cx="7221118" cy="2133601"/>
          </a:xfrm>
          <a:prstGeom prst="rect">
            <a:avLst/>
          </a:prstGeom>
          <a:ln>
            <a:noFill/>
          </a:ln>
          <a:extLst>
            <a:ext uri="{53640926-AAD7-44D8-BBD7-CCE9431645EC}">
              <a14:shadowObscured xmlns:a14="http://schemas.microsoft.com/office/drawing/2010/main"/>
            </a:ext>
          </a:extLst>
        </p:spPr>
      </p:pic>
      <p:sp>
        <p:nvSpPr>
          <p:cNvPr id="14" name="TextBox 13"/>
          <p:cNvSpPr txBox="1"/>
          <p:nvPr/>
        </p:nvSpPr>
        <p:spPr>
          <a:xfrm>
            <a:off x="8270036" y="3505200"/>
            <a:ext cx="3065882" cy="2092881"/>
          </a:xfrm>
          <a:prstGeom prst="rect">
            <a:avLst/>
          </a:prstGeom>
          <a:noFill/>
          <a:ln w="28575">
            <a:noFill/>
          </a:ln>
        </p:spPr>
        <p:txBody>
          <a:bodyPr wrap="square" rtlCol="0">
            <a:spAutoFit/>
          </a:bodyPr>
          <a:lstStyle/>
          <a:p>
            <a:r>
              <a:rPr lang="en-US" sz="1400" b="1" dirty="0">
                <a:solidFill>
                  <a:srgbClr val="C00000"/>
                </a:solidFill>
              </a:rPr>
              <a:t>After you have completed the first section of the application, you will see this status bar at the top of each application section, which will include your agency name, the name of the proposal and a countdown to the application deadline date.</a:t>
            </a:r>
            <a:endParaRPr lang="en-US" sz="1400" dirty="0">
              <a:solidFill>
                <a:srgbClr val="C00000"/>
              </a:solidFill>
            </a:endParaRPr>
          </a:p>
          <a:p>
            <a:endParaRPr lang="en-US" dirty="0"/>
          </a:p>
        </p:txBody>
      </p:sp>
      <p:sp>
        <p:nvSpPr>
          <p:cNvPr id="15" name="Right Arrow 14"/>
          <p:cNvSpPr/>
          <p:nvPr/>
        </p:nvSpPr>
        <p:spPr>
          <a:xfrm rot="12806924">
            <a:off x="7885825" y="3061945"/>
            <a:ext cx="1490459" cy="118503"/>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62000" y="2327263"/>
            <a:ext cx="7133393" cy="57308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197296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59277" y="5948599"/>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Completing the ESG NOFO</a:t>
            </a:r>
          </a:p>
        </p:txBody>
      </p:sp>
      <p:pic>
        <p:nvPicPr>
          <p:cNvPr id="21" name="Picture 20"/>
          <p:cNvPicPr/>
          <p:nvPr/>
        </p:nvPicPr>
        <p:blipFill rotWithShape="1">
          <a:blip r:embed="rId4"/>
          <a:srcRect l="6842" t="28805" r="60582" b="3093"/>
          <a:stretch/>
        </p:blipFill>
        <p:spPr bwMode="auto">
          <a:xfrm>
            <a:off x="2610338" y="1524000"/>
            <a:ext cx="7107492" cy="4471954"/>
          </a:xfrm>
          <a:prstGeom prst="rect">
            <a:avLst/>
          </a:prstGeom>
          <a:ln>
            <a:noFill/>
          </a:ln>
          <a:extLst>
            <a:ext uri="{53640926-AAD7-44D8-BBD7-CCE9431645EC}">
              <a14:shadowObscured xmlns:a14="http://schemas.microsoft.com/office/drawing/2010/main"/>
            </a:ext>
          </a:extLst>
        </p:spPr>
      </p:pic>
      <p:sp>
        <p:nvSpPr>
          <p:cNvPr id="22" name="TextBox 21"/>
          <p:cNvSpPr txBox="1"/>
          <p:nvPr/>
        </p:nvSpPr>
        <p:spPr>
          <a:xfrm>
            <a:off x="9686615" y="1471767"/>
            <a:ext cx="2295215" cy="2246769"/>
          </a:xfrm>
          <a:prstGeom prst="rect">
            <a:avLst/>
          </a:prstGeom>
          <a:noFill/>
          <a:ln w="28575">
            <a:noFill/>
          </a:ln>
        </p:spPr>
        <p:txBody>
          <a:bodyPr wrap="square" rtlCol="0">
            <a:spAutoFit/>
          </a:bodyPr>
          <a:lstStyle/>
          <a:p>
            <a:r>
              <a:rPr lang="en-US" sz="1400" b="1" dirty="0">
                <a:solidFill>
                  <a:srgbClr val="C00000"/>
                </a:solidFill>
              </a:rPr>
              <a:t>Once you have pressed “Save and Continue Later,” you will be taken to the summary page, which will show all the sections of the application, as well as the status panel and all the documents you have uploaded.  </a:t>
            </a:r>
            <a:endParaRPr lang="en-US" dirty="0"/>
          </a:p>
        </p:txBody>
      </p:sp>
      <p:sp>
        <p:nvSpPr>
          <p:cNvPr id="23" name="TextBox 22"/>
          <p:cNvSpPr txBox="1"/>
          <p:nvPr/>
        </p:nvSpPr>
        <p:spPr>
          <a:xfrm>
            <a:off x="180991" y="2365993"/>
            <a:ext cx="2438400" cy="2954655"/>
          </a:xfrm>
          <a:prstGeom prst="rect">
            <a:avLst/>
          </a:prstGeom>
          <a:noFill/>
          <a:ln w="28575">
            <a:noFill/>
          </a:ln>
        </p:spPr>
        <p:txBody>
          <a:bodyPr wrap="square" rtlCol="0">
            <a:spAutoFit/>
          </a:bodyPr>
          <a:lstStyle/>
          <a:p>
            <a:r>
              <a:rPr lang="en-US" sz="1400" b="1" dirty="0">
                <a:solidFill>
                  <a:srgbClr val="C00000"/>
                </a:solidFill>
              </a:rPr>
              <a:t>If you forget to mark a section completed, you will have the opportunity to return to the application by clicking the “Modify” button, then press “Next” until you reach the section you need to mark completed. Click on the “Save and Continue Later” button to return to the summary page. </a:t>
            </a:r>
            <a:endParaRPr lang="en-US" sz="1400" i="1" dirty="0">
              <a:solidFill>
                <a:srgbClr val="C00000"/>
              </a:solidFill>
            </a:endParaRPr>
          </a:p>
          <a:p>
            <a:endParaRPr lang="en-US" dirty="0"/>
          </a:p>
        </p:txBody>
      </p:sp>
      <p:sp>
        <p:nvSpPr>
          <p:cNvPr id="27" name="Rectangle 26"/>
          <p:cNvSpPr/>
          <p:nvPr/>
        </p:nvSpPr>
        <p:spPr>
          <a:xfrm>
            <a:off x="2715367" y="1862785"/>
            <a:ext cx="498516" cy="25130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flipV="1">
            <a:off x="7467600" y="5327322"/>
            <a:ext cx="2219016" cy="72086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467599" y="2971002"/>
            <a:ext cx="2136233" cy="190579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ight Arrow 29"/>
          <p:cNvSpPr/>
          <p:nvPr/>
        </p:nvSpPr>
        <p:spPr>
          <a:xfrm rot="8595050">
            <a:off x="9603030" y="3962773"/>
            <a:ext cx="1177519" cy="11172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ight Arrow 30"/>
          <p:cNvSpPr/>
          <p:nvPr/>
        </p:nvSpPr>
        <p:spPr>
          <a:xfrm rot="7609360">
            <a:off x="9415805" y="4550312"/>
            <a:ext cx="2449457" cy="129852"/>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1956670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72800" y="594836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Completing the ESG NOFO</a:t>
            </a:r>
          </a:p>
        </p:txBody>
      </p:sp>
      <p:pic>
        <p:nvPicPr>
          <p:cNvPr id="11" name="Picture 10"/>
          <p:cNvPicPr/>
          <p:nvPr/>
        </p:nvPicPr>
        <p:blipFill rotWithShape="1">
          <a:blip r:embed="rId4"/>
          <a:srcRect l="6676" t="27779" r="60180" b="31564"/>
          <a:stretch/>
        </p:blipFill>
        <p:spPr bwMode="auto">
          <a:xfrm>
            <a:off x="2714989" y="1432507"/>
            <a:ext cx="6858000" cy="2453693"/>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5"/>
          <a:srcRect l="6561" t="26849" r="59868" b="46955"/>
          <a:stretch/>
        </p:blipFill>
        <p:spPr bwMode="auto">
          <a:xfrm>
            <a:off x="2759250" y="4343400"/>
            <a:ext cx="6813739" cy="1580515"/>
          </a:xfrm>
          <a:prstGeom prst="rect">
            <a:avLst/>
          </a:prstGeom>
          <a:ln>
            <a:noFill/>
          </a:ln>
          <a:extLst>
            <a:ext uri="{53640926-AAD7-44D8-BBD7-CCE9431645EC}">
              <a14:shadowObscured xmlns:a14="http://schemas.microsoft.com/office/drawing/2010/main"/>
            </a:ext>
          </a:extLst>
        </p:spPr>
      </p:pic>
      <p:sp>
        <p:nvSpPr>
          <p:cNvPr id="15" name="TextBox 14"/>
          <p:cNvSpPr txBox="1"/>
          <p:nvPr/>
        </p:nvSpPr>
        <p:spPr>
          <a:xfrm>
            <a:off x="9689365" y="2519359"/>
            <a:ext cx="2295215" cy="1169551"/>
          </a:xfrm>
          <a:prstGeom prst="rect">
            <a:avLst/>
          </a:prstGeom>
          <a:noFill/>
          <a:ln w="28575">
            <a:noFill/>
          </a:ln>
        </p:spPr>
        <p:txBody>
          <a:bodyPr wrap="square" rtlCol="0">
            <a:spAutoFit/>
          </a:bodyPr>
          <a:lstStyle/>
          <a:p>
            <a:r>
              <a:rPr lang="en-US" sz="1400" b="1" dirty="0">
                <a:solidFill>
                  <a:srgbClr val="C00000"/>
                </a:solidFill>
              </a:rPr>
              <a:t>Note:  You cannot make changes to your application once you have submitted the application</a:t>
            </a:r>
            <a:endParaRPr lang="en-US" dirty="0"/>
          </a:p>
        </p:txBody>
      </p:sp>
      <p:sp>
        <p:nvSpPr>
          <p:cNvPr id="16" name="TextBox 15"/>
          <p:cNvSpPr txBox="1"/>
          <p:nvPr/>
        </p:nvSpPr>
        <p:spPr>
          <a:xfrm>
            <a:off x="385138" y="2579763"/>
            <a:ext cx="2295215" cy="2092881"/>
          </a:xfrm>
          <a:prstGeom prst="rect">
            <a:avLst/>
          </a:prstGeom>
          <a:noFill/>
          <a:ln w="28575">
            <a:noFill/>
          </a:ln>
        </p:spPr>
        <p:txBody>
          <a:bodyPr wrap="square" rtlCol="0">
            <a:spAutoFit/>
          </a:bodyPr>
          <a:lstStyle/>
          <a:p>
            <a:r>
              <a:rPr lang="en-US" sz="1400" b="1" dirty="0">
                <a:solidFill>
                  <a:srgbClr val="C00000"/>
                </a:solidFill>
              </a:rPr>
              <a:t>On the summary page, you will have one more opportunity to review your completed application before you submit.  Click on the “Submit” button to submit your application.</a:t>
            </a:r>
            <a:endParaRPr lang="en-US" sz="1400" dirty="0">
              <a:solidFill>
                <a:srgbClr val="C00000"/>
              </a:solidFill>
            </a:endParaRPr>
          </a:p>
          <a:p>
            <a:endParaRPr lang="en-US" dirty="0"/>
          </a:p>
        </p:txBody>
      </p:sp>
      <p:sp>
        <p:nvSpPr>
          <p:cNvPr id="17" name="TextBox 16"/>
          <p:cNvSpPr txBox="1"/>
          <p:nvPr/>
        </p:nvSpPr>
        <p:spPr>
          <a:xfrm>
            <a:off x="9765567" y="4343400"/>
            <a:ext cx="2295215" cy="1169551"/>
          </a:xfrm>
          <a:prstGeom prst="rect">
            <a:avLst/>
          </a:prstGeom>
          <a:noFill/>
          <a:ln w="28575">
            <a:noFill/>
          </a:ln>
        </p:spPr>
        <p:txBody>
          <a:bodyPr wrap="square" rtlCol="0">
            <a:spAutoFit/>
          </a:bodyPr>
          <a:lstStyle/>
          <a:p>
            <a:r>
              <a:rPr lang="en-US" sz="1400" b="1" dirty="0">
                <a:solidFill>
                  <a:srgbClr val="C00000"/>
                </a:solidFill>
              </a:rPr>
              <a:t>When you have submitted your application, you will see a black “Submitted” box on the status bar.</a:t>
            </a:r>
            <a:endParaRPr lang="en-US" dirty="0"/>
          </a:p>
        </p:txBody>
      </p:sp>
      <p:sp>
        <p:nvSpPr>
          <p:cNvPr id="18" name="Rectangle 17"/>
          <p:cNvSpPr/>
          <p:nvPr/>
        </p:nvSpPr>
        <p:spPr>
          <a:xfrm>
            <a:off x="4038600" y="1777686"/>
            <a:ext cx="609600" cy="27812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20692229">
            <a:off x="2115603" y="2269121"/>
            <a:ext cx="1866444" cy="10995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rot="20692229">
            <a:off x="2120929" y="2293860"/>
            <a:ext cx="1674827" cy="125325"/>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10377628">
            <a:off x="4027671" y="4742220"/>
            <a:ext cx="5537261" cy="208778"/>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rotWithShape="1">
          <a:blip r:embed="rId6" cstate="print">
            <a:lum bright="70000" contrast="-70000"/>
            <a:extLst>
              <a:ext uri="{BEBA8EAE-BF5A-486C-A8C5-ECC9F3942E4B}">
                <a14:imgProps xmlns:a14="http://schemas.microsoft.com/office/drawing/2010/main">
                  <a14:imgLayer r:embed="rId7">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8"/>
            <a:tile tx="0" ty="0" sx="100000" sy="100000" flip="none" algn="tl"/>
          </a:blipFill>
        </p:spPr>
      </p:pic>
    </p:spTree>
    <p:extLst>
      <p:ext uri="{BB962C8B-B14F-4D97-AF65-F5344CB8AC3E}">
        <p14:creationId xmlns:p14="http://schemas.microsoft.com/office/powerpoint/2010/main" val="2484862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40197" y="5957653"/>
            <a:ext cx="587829" cy="457200"/>
          </a:xfrm>
          <a:prstGeom prst="rect">
            <a:avLst/>
          </a:prstGeom>
        </p:spPr>
      </p:pic>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Completing the ESG NOFO</a:t>
            </a:r>
          </a:p>
        </p:txBody>
      </p:sp>
      <p:pic>
        <p:nvPicPr>
          <p:cNvPr id="11" name="Picture 10"/>
          <p:cNvPicPr/>
          <p:nvPr/>
        </p:nvPicPr>
        <p:blipFill rotWithShape="1">
          <a:blip r:embed="rId4"/>
          <a:srcRect l="6722" t="5051" r="61672" b="24241"/>
          <a:stretch/>
        </p:blipFill>
        <p:spPr bwMode="auto">
          <a:xfrm>
            <a:off x="1828800" y="1295400"/>
            <a:ext cx="6662738" cy="4724400"/>
          </a:xfrm>
          <a:prstGeom prst="rect">
            <a:avLst/>
          </a:prstGeom>
          <a:ln>
            <a:noFill/>
          </a:ln>
          <a:extLst>
            <a:ext uri="{53640926-AAD7-44D8-BBD7-CCE9431645EC}">
              <a14:shadowObscured xmlns:a14="http://schemas.microsoft.com/office/drawing/2010/main"/>
            </a:ext>
          </a:extLst>
        </p:spPr>
      </p:pic>
      <p:sp>
        <p:nvSpPr>
          <p:cNvPr id="12" name="TextBox 11"/>
          <p:cNvSpPr txBox="1"/>
          <p:nvPr/>
        </p:nvSpPr>
        <p:spPr>
          <a:xfrm>
            <a:off x="8686800" y="3124200"/>
            <a:ext cx="2845439" cy="954107"/>
          </a:xfrm>
          <a:prstGeom prst="rect">
            <a:avLst/>
          </a:prstGeom>
          <a:noFill/>
          <a:ln w="28575">
            <a:noFill/>
          </a:ln>
        </p:spPr>
        <p:txBody>
          <a:bodyPr wrap="square" rtlCol="0">
            <a:spAutoFit/>
          </a:bodyPr>
          <a:lstStyle/>
          <a:p>
            <a:r>
              <a:rPr lang="en-US" sz="1400" b="1" dirty="0">
                <a:solidFill>
                  <a:srgbClr val="C00000"/>
                </a:solidFill>
              </a:rPr>
              <a:t>You can print your application for your record by clicking the right button on your computer’s mouse</a:t>
            </a:r>
            <a:endParaRPr lang="en-US" dirty="0"/>
          </a:p>
        </p:txBody>
      </p:sp>
      <p:pic>
        <p:nvPicPr>
          <p:cNvPr id="13" name="Picture 12"/>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4230413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59885" y="5948363"/>
            <a:ext cx="587829" cy="4572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ESG Definitions of Emergency Shelter</a:t>
            </a:r>
          </a:p>
        </p:txBody>
      </p:sp>
      <p:sp>
        <p:nvSpPr>
          <p:cNvPr id="3" name="Content Placeholder 2"/>
          <p:cNvSpPr>
            <a:spLocks noGrp="1"/>
          </p:cNvSpPr>
          <p:nvPr>
            <p:ph idx="1"/>
          </p:nvPr>
        </p:nvSpPr>
        <p:spPr>
          <a:xfrm>
            <a:off x="838200" y="1447800"/>
            <a:ext cx="10515600" cy="4729163"/>
          </a:xfrm>
        </p:spPr>
        <p:txBody>
          <a:bodyPr>
            <a:normAutofit fontScale="77500" lnSpcReduction="20000"/>
          </a:bodyPr>
          <a:lstStyle/>
          <a:p>
            <a:r>
              <a:rPr lang="en-US" b="1" dirty="0"/>
              <a:t>Emergency Shelter</a:t>
            </a:r>
            <a:endParaRPr lang="en-US" dirty="0"/>
          </a:p>
          <a:p>
            <a:r>
              <a:rPr lang="en-US" u="sng" dirty="0"/>
              <a:t>Renovation</a:t>
            </a:r>
            <a:r>
              <a:rPr lang="en-US" dirty="0"/>
              <a:t>, including major rehabilitation or conversion, of a building to serve as an emergency shelter. The emergency shelter must be owned by a government entity or private nonprofit organization. The shelter must serve homeless persons for at least 3 or 10 years, depending on the type of renovation and the value of the building. Note: Property acquisition and new construction are ineligible ESG activities.</a:t>
            </a:r>
          </a:p>
          <a:p>
            <a:r>
              <a:rPr lang="en-US" u="sng" dirty="0"/>
              <a:t>Essential Services</a:t>
            </a:r>
            <a:r>
              <a:rPr lang="en-US" dirty="0"/>
              <a:t>, including case management, child care, education services, employment assistance and job training, outpatient health services, legal services, life skills training, mental health services, substance abuse treatment services, transportation, and services for special populations.</a:t>
            </a:r>
          </a:p>
          <a:p>
            <a:r>
              <a:rPr lang="en-US" u="sng" dirty="0"/>
              <a:t>Shelter Operations</a:t>
            </a:r>
            <a:r>
              <a:rPr lang="en-US" dirty="0"/>
              <a:t>, including maintenance, rent, repair, security, fuel, equipment, insurance, utilities, food, furnishings, and supplies necessary for the operation of the emergency shelter. Where no appropriate emergency shelter is available for a homeless family or individual, eligible costs may also include a hotel or motel voucher for that family or individual.</a:t>
            </a:r>
          </a:p>
          <a:p>
            <a:r>
              <a:rPr lang="en-US" dirty="0"/>
              <a:t>See 24 CFR 576.102.</a:t>
            </a:r>
          </a:p>
        </p:txBody>
      </p:sp>
      <p:pic>
        <p:nvPicPr>
          <p:cNvPr id="8" name="Picture 7"/>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2151542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0972800" y="5948599"/>
            <a:ext cx="587829" cy="4572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QUESTIONS…</a:t>
            </a:r>
          </a:p>
        </p:txBody>
      </p:sp>
      <p:pic>
        <p:nvPicPr>
          <p:cNvPr id="7" name="Picture 6"/>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26286594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Staff Contact</a:t>
            </a:r>
          </a:p>
        </p:txBody>
      </p:sp>
      <p:sp>
        <p:nvSpPr>
          <p:cNvPr id="3" name="Content Placeholder 2"/>
          <p:cNvSpPr>
            <a:spLocks noGrp="1"/>
          </p:cNvSpPr>
          <p:nvPr>
            <p:ph idx="1"/>
          </p:nvPr>
        </p:nvSpPr>
        <p:spPr/>
        <p:txBody>
          <a:bodyPr/>
          <a:lstStyle/>
          <a:p>
            <a:r>
              <a:rPr lang="en-US" dirty="0"/>
              <a:t>If you have questions as you review the application, contact:</a:t>
            </a:r>
          </a:p>
          <a:p>
            <a:pPr lvl="1"/>
            <a:r>
              <a:rPr lang="en-US" dirty="0"/>
              <a:t>Contact: Jennifer Sellars</a:t>
            </a:r>
          </a:p>
          <a:p>
            <a:pPr lvl="1"/>
            <a:r>
              <a:rPr lang="en-US" dirty="0"/>
              <a:t>Email:  </a:t>
            </a:r>
            <a:r>
              <a:rPr lang="en-US" dirty="0">
                <a:hlinkClick r:id="rId4"/>
              </a:rPr>
              <a:t>PBC-ESGNOFO@PBC.GOV</a:t>
            </a:r>
            <a:r>
              <a:rPr lang="en-US" dirty="0"/>
              <a:t> </a:t>
            </a:r>
          </a:p>
          <a:p>
            <a:pPr lvl="1"/>
            <a:r>
              <a:rPr lang="en-US" dirty="0"/>
              <a:t>Call: 561.694.7466</a:t>
            </a:r>
          </a:p>
          <a:p>
            <a:pPr marL="457200" lvl="1" indent="0">
              <a:buNone/>
            </a:pPr>
            <a:endParaRPr lang="en-US" dirty="0"/>
          </a:p>
        </p:txBody>
      </p:sp>
      <p:pic>
        <p:nvPicPr>
          <p:cNvPr id="8" name="Picture 7"/>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
        <p:nvSpPr>
          <p:cNvPr id="4" name="Title 1">
            <a:extLst>
              <a:ext uri="{FF2B5EF4-FFF2-40B4-BE49-F238E27FC236}">
                <a16:creationId xmlns:a16="http://schemas.microsoft.com/office/drawing/2014/main" id="{EA5CE983-3B92-9203-ECF7-1791B2C733FB}"/>
              </a:ext>
            </a:extLst>
          </p:cNvPr>
          <p:cNvSpPr txBox="1">
            <a:spLocks/>
          </p:cNvSpPr>
          <p:nvPr/>
        </p:nvSpPr>
        <p:spPr>
          <a:xfrm>
            <a:off x="838200" y="40513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2400" b="1" dirty="0"/>
              <a:t>NOFO Invitation Code: ESG2026</a:t>
            </a:r>
          </a:p>
        </p:txBody>
      </p:sp>
    </p:spTree>
    <p:extLst>
      <p:ext uri="{BB962C8B-B14F-4D97-AF65-F5344CB8AC3E}">
        <p14:creationId xmlns:p14="http://schemas.microsoft.com/office/powerpoint/2010/main" val="270794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112811" y="5948363"/>
            <a:ext cx="587829" cy="457200"/>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Definition of Rapid Re-Housing for ESG</a:t>
            </a:r>
          </a:p>
        </p:txBody>
      </p:sp>
      <p:sp>
        <p:nvSpPr>
          <p:cNvPr id="3" name="Content Placeholder 2"/>
          <p:cNvSpPr>
            <a:spLocks noGrp="1"/>
          </p:cNvSpPr>
          <p:nvPr>
            <p:ph idx="1"/>
          </p:nvPr>
        </p:nvSpPr>
        <p:spPr>
          <a:xfrm>
            <a:off x="838200" y="1828801"/>
            <a:ext cx="10515600" cy="4348162"/>
          </a:xfrm>
        </p:spPr>
        <p:txBody>
          <a:bodyPr>
            <a:normAutofit fontScale="85000" lnSpcReduction="20000"/>
          </a:bodyPr>
          <a:lstStyle/>
          <a:p>
            <a:r>
              <a:rPr lang="en-US" dirty="0"/>
              <a:t>Housing relocation and stabilization services and/or short-and/or medium-term rental assistance as necessary to help individuals or families living in shelters or in places not meant for human habitation move as quickly as possible into permanent housing and achieve stability in that housing.</a:t>
            </a:r>
          </a:p>
          <a:p>
            <a:r>
              <a:rPr lang="en-US" dirty="0"/>
              <a:t>Eligible costs include:</a:t>
            </a:r>
          </a:p>
          <a:p>
            <a:pPr marL="0" indent="0">
              <a:buNone/>
            </a:pPr>
            <a:r>
              <a:rPr lang="en-US" dirty="0"/>
              <a:t>	</a:t>
            </a:r>
            <a:r>
              <a:rPr lang="en-US" i="1" u="sng" dirty="0"/>
              <a:t>Rental Assistance</a:t>
            </a:r>
            <a:r>
              <a:rPr lang="en-US" dirty="0"/>
              <a:t>: rental assistance and rental arrears</a:t>
            </a:r>
          </a:p>
          <a:p>
            <a:pPr marL="0" indent="0">
              <a:buNone/>
            </a:pPr>
            <a:r>
              <a:rPr lang="en-US" dirty="0"/>
              <a:t>	</a:t>
            </a:r>
            <a:r>
              <a:rPr lang="en-US" i="1" u="sng" dirty="0"/>
              <a:t>Financial Assistance</a:t>
            </a:r>
            <a:r>
              <a:rPr lang="en-US" dirty="0"/>
              <a:t>: rental application fees, security and utility deposits, 	utility payments, last month's rent, moving costs</a:t>
            </a:r>
          </a:p>
          <a:p>
            <a:pPr marL="0" indent="0">
              <a:buNone/>
            </a:pPr>
            <a:r>
              <a:rPr lang="en-US" dirty="0"/>
              <a:t>	</a:t>
            </a:r>
            <a:r>
              <a:rPr lang="en-US" i="1" u="sng" dirty="0"/>
              <a:t>Services</a:t>
            </a:r>
            <a:r>
              <a:rPr lang="en-US" dirty="0"/>
              <a:t>: housing search and placement, housing stability case 	management, landlord-tenant mediation, tenant legal services, credit repair</a:t>
            </a:r>
          </a:p>
          <a:p>
            <a:r>
              <a:rPr lang="en-US" dirty="0"/>
              <a:t>See 24 CFR 576.104</a:t>
            </a:r>
          </a:p>
          <a:p>
            <a:pPr marL="457200" lvl="1" indent="0">
              <a:buNone/>
            </a:pPr>
            <a:br>
              <a:rPr lang="en-US" dirty="0"/>
            </a:br>
            <a:endParaRPr lang="en-US" dirty="0"/>
          </a:p>
        </p:txBody>
      </p:sp>
      <p:pic>
        <p:nvPicPr>
          <p:cNvPr id="8" name="Picture 7"/>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2794814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60434"/>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Application Deadline for ESG FY 2026-2027</a:t>
            </a:r>
          </a:p>
        </p:txBody>
      </p:sp>
      <p:sp>
        <p:nvSpPr>
          <p:cNvPr id="3" name="Content Placeholder 2"/>
          <p:cNvSpPr>
            <a:spLocks noGrp="1"/>
          </p:cNvSpPr>
          <p:nvPr>
            <p:ph idx="1"/>
          </p:nvPr>
        </p:nvSpPr>
        <p:spPr/>
        <p:txBody>
          <a:bodyPr>
            <a:normAutofit/>
          </a:bodyPr>
          <a:lstStyle/>
          <a:p>
            <a:r>
              <a:rPr lang="en-US" b="1" dirty="0"/>
              <a:t>Applications are due by 12:00 pm, Monday, April 27, 2026 EST.</a:t>
            </a:r>
          </a:p>
          <a:p>
            <a:r>
              <a:rPr lang="en-US" dirty="0"/>
              <a:t>Applications are submitted via the website listed in the NOFO</a:t>
            </a:r>
          </a:p>
          <a:p>
            <a:r>
              <a:rPr lang="en-US" dirty="0"/>
              <a:t>Questions regarding the application will be accepted until 12:00 pm noon on April 24, 2026.</a:t>
            </a:r>
          </a:p>
          <a:p>
            <a:r>
              <a:rPr lang="en-US" dirty="0"/>
              <a:t>Cone of Silence in effect until approximately July 7, 2026 (BCC meeting to approve recommendations)</a:t>
            </a:r>
          </a:p>
          <a:p>
            <a:r>
              <a:rPr lang="en-US" dirty="0"/>
              <a:t>Contracts will begin 10/01/2026 and End 09/30/2027, with an option to renew for two more years contingent on available funding.</a:t>
            </a:r>
          </a:p>
        </p:txBody>
      </p:sp>
      <p:pic>
        <p:nvPicPr>
          <p:cNvPr id="9" name="Picture 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2424935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60434"/>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CONE OF SILENCE</a:t>
            </a:r>
          </a:p>
        </p:txBody>
      </p:sp>
      <p:sp>
        <p:nvSpPr>
          <p:cNvPr id="3" name="Content Placeholder 2"/>
          <p:cNvSpPr>
            <a:spLocks noGrp="1"/>
          </p:cNvSpPr>
          <p:nvPr>
            <p:ph idx="1"/>
          </p:nvPr>
        </p:nvSpPr>
        <p:spPr/>
        <p:txBody>
          <a:bodyPr>
            <a:normAutofit fontScale="70000" lnSpcReduction="20000"/>
          </a:bodyPr>
          <a:lstStyle/>
          <a:p>
            <a:r>
              <a:rPr lang="en-US" b="1" dirty="0"/>
              <a:t>This NOFO includes a Cone of Silence</a:t>
            </a:r>
            <a:r>
              <a:rPr lang="en-US" dirty="0"/>
              <a:t>.  The Cone of Silence will apply from the Electronic Submission Deadline Date and terminate at the time the awards are approved by the Board of County Commissioners.</a:t>
            </a:r>
          </a:p>
          <a:p>
            <a:endParaRPr lang="en-US" dirty="0"/>
          </a:p>
          <a:p>
            <a:r>
              <a:rPr lang="en-US" dirty="0"/>
              <a:t>Proposers are advised that the “Palm Beach County Lobbyist Registration Ordinance” (Ordinance), a copy of which can be accessed at </a:t>
            </a:r>
            <a:r>
              <a:rPr lang="en-US" dirty="0">
                <a:hlinkClick r:id="rId4"/>
              </a:rPr>
              <a:t>https://pbcgov.org/legislativeaffairs/Misc_Documents/Lobbyist_Registration _Ordinance.pdf</a:t>
            </a:r>
            <a:r>
              <a:rPr lang="en-US" dirty="0"/>
              <a:t>, is in effect. The Proposer shall read and familiarize themselves with all the provisions of said Ordinance, but only for convenience, the provisions relating to the Cone of Silence are summarized here.</a:t>
            </a:r>
          </a:p>
          <a:p>
            <a:endParaRPr lang="en-US" dirty="0"/>
          </a:p>
          <a:p>
            <a:r>
              <a:rPr lang="en-US" b="1" dirty="0"/>
              <a:t>“Cone of Silence” means a prohibition on any non-written communication regarding this NOFO between any Proposer or Proposer’s representative and any County Commissioner or Commissioner’s staff.</a:t>
            </a:r>
            <a:r>
              <a:rPr lang="en-US" dirty="0"/>
              <a:t> A Proposer’s representative shall include, but is not limited to, the Proposer’s  employee, partner, officer, director or consultant, lobbyist, or any, actual or potential subcontractor or consultant of the Proposer.</a:t>
            </a:r>
            <a:endParaRPr lang="en-US" b="1" dirty="0"/>
          </a:p>
        </p:txBody>
      </p:sp>
      <p:pic>
        <p:nvPicPr>
          <p:cNvPr id="9" name="Picture 8"/>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29055365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60434"/>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CONE OF SILENCE</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When Does the Cone of Silence End?</a:t>
            </a:r>
          </a:p>
          <a:p>
            <a:pPr marL="0" indent="0">
              <a:buNone/>
            </a:pPr>
            <a:r>
              <a:rPr lang="en-US" dirty="0"/>
              <a:t>The Cone of Silence is in effect as of the Electronic Submission Deadline Date. The Cone of Silence shall terminate at the time that the BCC approves awards or contracts, all proposals are rejected, or other action is taken which ends the solicitation process.</a:t>
            </a:r>
          </a:p>
          <a:p>
            <a:pPr marL="0" indent="0">
              <a:buNone/>
            </a:pPr>
            <a:endParaRPr lang="en-US" dirty="0"/>
          </a:p>
          <a:p>
            <a:pPr marL="0" indent="0">
              <a:buNone/>
            </a:pPr>
            <a:r>
              <a:rPr lang="en-US" b="1" dirty="0"/>
              <a:t>When Oral Communications are Allowed?</a:t>
            </a:r>
          </a:p>
          <a:p>
            <a:pPr marL="0" indent="0">
              <a:buNone/>
            </a:pPr>
            <a:r>
              <a:rPr lang="en-US" dirty="0"/>
              <a:t>The provisions of this Ordinance shall not apply to oral communications at any public meeting, including but not limited to pre-proposal conferences, and selection committee meetings. The Cone of Silence shall not apply to contract negotiations between any employee and the intended awardee.</a:t>
            </a:r>
          </a:p>
          <a:p>
            <a:pPr marL="0" indent="0">
              <a:buNone/>
            </a:pPr>
            <a:endParaRPr lang="en-US" dirty="0"/>
          </a:p>
          <a:p>
            <a:pPr marL="0" indent="0">
              <a:buNone/>
            </a:pPr>
            <a:r>
              <a:rPr lang="en-US" b="1" dirty="0"/>
              <a:t>Ethics Commission</a:t>
            </a:r>
          </a:p>
          <a:p>
            <a:pPr marL="0" indent="0">
              <a:buNone/>
            </a:pPr>
            <a:r>
              <a:rPr lang="en-US" dirty="0"/>
              <a:t>If anyone has a question regarding ethics, they should not be addressed to our department, but should be addressed directly with the Ethics Commission. </a:t>
            </a:r>
            <a:r>
              <a:rPr lang="en-US" dirty="0">
                <a:hlinkClick r:id="rId4"/>
              </a:rPr>
              <a:t>http://www.palmbeachcountyethics.com/</a:t>
            </a:r>
            <a:endParaRPr lang="en-US" dirty="0"/>
          </a:p>
          <a:p>
            <a:pPr marL="0" indent="0">
              <a:buNone/>
            </a:pPr>
            <a:endParaRPr lang="en-US" dirty="0"/>
          </a:p>
        </p:txBody>
      </p:sp>
      <p:pic>
        <p:nvPicPr>
          <p:cNvPr id="9" name="Picture 8"/>
          <p:cNvPicPr>
            <a:picLocks noChangeAspect="1"/>
          </p:cNvPicPr>
          <p:nvPr/>
        </p:nvPicPr>
        <p:blipFill rotWithShape="1">
          <a:blip r:embed="rId5" cstate="print">
            <a:lum bright="70000" contrast="-70000"/>
            <a:extLst>
              <a:ext uri="{BEBA8EAE-BF5A-486C-A8C5-ECC9F3942E4B}">
                <a14:imgProps xmlns:a14="http://schemas.microsoft.com/office/drawing/2010/main">
                  <a14:imgLayer r:embed="rId6">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7"/>
            <a:tile tx="0" ty="0" sx="100000" sy="100000" flip="none" algn="tl"/>
          </a:blipFill>
        </p:spPr>
      </p:pic>
    </p:spTree>
    <p:extLst>
      <p:ext uri="{BB962C8B-B14F-4D97-AF65-F5344CB8AC3E}">
        <p14:creationId xmlns:p14="http://schemas.microsoft.com/office/powerpoint/2010/main" val="451657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9217"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ESG Contracted Agency Requirement Highlights</a:t>
            </a:r>
          </a:p>
        </p:txBody>
      </p:sp>
      <p:sp>
        <p:nvSpPr>
          <p:cNvPr id="3" name="Content Placeholder 2"/>
          <p:cNvSpPr>
            <a:spLocks noGrp="1"/>
          </p:cNvSpPr>
          <p:nvPr>
            <p:ph idx="1"/>
          </p:nvPr>
        </p:nvSpPr>
        <p:spPr/>
        <p:txBody>
          <a:bodyPr>
            <a:normAutofit fontScale="92500" lnSpcReduction="20000"/>
          </a:bodyPr>
          <a:lstStyle/>
          <a:p>
            <a:r>
              <a:rPr lang="en-US" dirty="0"/>
              <a:t>Must be a member, within one month of funding, of the Homeless and Housing Alliance ( HHA), the local Continuum of Care for PBC.</a:t>
            </a:r>
          </a:p>
          <a:p>
            <a:r>
              <a:rPr lang="en-US" dirty="0"/>
              <a:t>Must adhere to the Standards of Care for component applied for as adopted by the HHA.</a:t>
            </a:r>
          </a:p>
          <a:p>
            <a:r>
              <a:rPr lang="en-US" b="1" dirty="0"/>
              <a:t>Must be an HHA member in Good Standing </a:t>
            </a:r>
            <a:r>
              <a:rPr lang="en-US" dirty="0"/>
              <a:t>( 60% of general HHA meetings and 70% of at least one subcommittee meeting).</a:t>
            </a:r>
          </a:p>
          <a:p>
            <a:r>
              <a:rPr lang="en-US" dirty="0"/>
              <a:t>Must participate in the Homeless Management Information System (HMIS).  All ESG recipient information must be entered into and exited out of the HMIS system.  Exceptions are in place for the agencies specializing in Domestic Violence. </a:t>
            </a:r>
          </a:p>
          <a:p>
            <a:r>
              <a:rPr lang="en-US" dirty="0"/>
              <a:t>Participate in the Annual Point in Time (PIT) Count as an agency.</a:t>
            </a:r>
          </a:p>
          <a:p>
            <a:r>
              <a:rPr lang="en-US" dirty="0"/>
              <a:t>Complete the Homeless Inventory Chart (HIC) for HUD as required. </a:t>
            </a:r>
          </a:p>
          <a:p>
            <a:endParaRPr lang="en-US" dirty="0"/>
          </a:p>
        </p:txBody>
      </p:sp>
      <p:pic>
        <p:nvPicPr>
          <p:cNvPr id="9" name="Picture 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55024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11" t="14537" r="8889" b="23241"/>
          <a:stretch/>
        </p:blipFill>
        <p:spPr>
          <a:xfrm>
            <a:off x="11017895" y="5948363"/>
            <a:ext cx="587829" cy="4572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9800" y="5948363"/>
            <a:ext cx="1017507" cy="457200"/>
          </a:xfrm>
          <a:prstGeom prst="rect">
            <a:avLst/>
          </a:prstGeom>
        </p:spPr>
      </p:pic>
      <p:sp>
        <p:nvSpPr>
          <p:cNvPr id="2" name="Title 1"/>
          <p:cNvSpPr>
            <a:spLocks noGrp="1"/>
          </p:cNvSpPr>
          <p:nvPr>
            <p:ph type="title"/>
          </p:nvPr>
        </p:nvSpPr>
        <p:spPr/>
        <p:txBody>
          <a:bodyPr/>
          <a:lstStyle/>
          <a:p>
            <a:r>
              <a:rPr lang="en-US" dirty="0"/>
              <a:t>ESG FY 2023-2024 Match Requirements</a:t>
            </a:r>
          </a:p>
        </p:txBody>
      </p:sp>
      <p:sp>
        <p:nvSpPr>
          <p:cNvPr id="3" name="Content Placeholder 2"/>
          <p:cNvSpPr>
            <a:spLocks noGrp="1"/>
          </p:cNvSpPr>
          <p:nvPr>
            <p:ph idx="1"/>
          </p:nvPr>
        </p:nvSpPr>
        <p:spPr/>
        <p:txBody>
          <a:bodyPr>
            <a:normAutofit/>
          </a:bodyPr>
          <a:lstStyle/>
          <a:p>
            <a:r>
              <a:rPr lang="en-US" dirty="0"/>
              <a:t>ESG grants require a dollar for dollar match.   Please reference the ESG Interim Rule, Section 24 CFR 576.201, as referenced in the grant application, for further match requirements.</a:t>
            </a:r>
          </a:p>
          <a:p>
            <a:r>
              <a:rPr lang="en-US" dirty="0"/>
              <a:t>Matching funds must be clearly identified in your budget documentation.</a:t>
            </a:r>
          </a:p>
          <a:p>
            <a:r>
              <a:rPr lang="en-US" dirty="0"/>
              <a:t>Successful applicants must comply with the Unified Grant Guidance, 200 CFR Part 200 Uniform Administrative Requirements, Cost principles and Audit Requirement for Federal Awards.</a:t>
            </a:r>
            <a:br>
              <a:rPr lang="en-US" dirty="0"/>
            </a:br>
            <a:endParaRPr lang="en-US" dirty="0"/>
          </a:p>
          <a:p>
            <a:endParaRPr lang="en-US" dirty="0"/>
          </a:p>
        </p:txBody>
      </p:sp>
      <p:pic>
        <p:nvPicPr>
          <p:cNvPr id="9" name="Picture 8"/>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65000"/>
                    </a14:imgEffect>
                  </a14:imgLayer>
                </a14:imgProps>
              </a:ext>
              <a:ext uri="{28A0092B-C50C-407E-A947-70E740481C1C}">
                <a14:useLocalDpi xmlns:a14="http://schemas.microsoft.com/office/drawing/2010/main" val="0"/>
              </a:ext>
            </a:extLst>
          </a:blip>
          <a:srcRect t="4393"/>
          <a:stretch/>
        </p:blipFill>
        <p:spPr>
          <a:xfrm>
            <a:off x="152400" y="5791199"/>
            <a:ext cx="990600" cy="957263"/>
          </a:xfrm>
          <a:prstGeom prst="rect">
            <a:avLst/>
          </a:prstGeom>
          <a:blipFill>
            <a:blip r:embed="rId6"/>
            <a:tile tx="0" ty="0" sx="100000" sy="100000" flip="none" algn="tl"/>
          </a:blipFill>
        </p:spPr>
      </p:pic>
    </p:spTree>
    <p:extLst>
      <p:ext uri="{BB962C8B-B14F-4D97-AF65-F5344CB8AC3E}">
        <p14:creationId xmlns:p14="http://schemas.microsoft.com/office/powerpoint/2010/main" val="11262550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DDD1A2B6E21F34B84FFE6813C59CAF7" ma:contentTypeVersion="5" ma:contentTypeDescription="Create a new document." ma:contentTypeScope="" ma:versionID="66d8c911aa0ec42753b5df8291173a6a">
  <xsd:schema xmlns:xsd="http://www.w3.org/2001/XMLSchema" xmlns:xs="http://www.w3.org/2001/XMLSchema" xmlns:p="http://schemas.microsoft.com/office/2006/metadata/properties" xmlns:ns2="3a458720-5d06-4124-9ae2-9cfb35b6a5aa" targetNamespace="http://schemas.microsoft.com/office/2006/metadata/properties" ma:root="true" ma:fieldsID="6bc1805a84f2c3d3932a4bb1011a742d" ns2:_="">
    <xsd:import namespace="3a458720-5d06-4124-9ae2-9cfb35b6a5aa"/>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458720-5d06-4124-9ae2-9cfb35b6a5a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3a458720-5d06-4124-9ae2-9cfb35b6a5aa">
      <UserInfo>
        <DisplayName/>
        <AccountId xsi:nil="true"/>
        <AccountType/>
      </UserInfo>
    </SharedWithUsers>
  </documentManagement>
</p:properties>
</file>

<file path=customXml/itemProps1.xml><?xml version="1.0" encoding="utf-8"?>
<ds:datastoreItem xmlns:ds="http://schemas.openxmlformats.org/officeDocument/2006/customXml" ds:itemID="{F9FFBAD6-00CA-44FA-A4F7-026B8D130996}">
  <ds:schemaRefs>
    <ds:schemaRef ds:uri="http://schemas.microsoft.com/sharepoint/v3/contenttype/forms"/>
  </ds:schemaRefs>
</ds:datastoreItem>
</file>

<file path=customXml/itemProps2.xml><?xml version="1.0" encoding="utf-8"?>
<ds:datastoreItem xmlns:ds="http://schemas.openxmlformats.org/officeDocument/2006/customXml" ds:itemID="{E35D1D6B-FAE4-4C05-A6A4-9059039C46A9}"/>
</file>

<file path=customXml/itemProps3.xml><?xml version="1.0" encoding="utf-8"?>
<ds:datastoreItem xmlns:ds="http://schemas.openxmlformats.org/officeDocument/2006/customXml" ds:itemID="{B5940801-FD15-48E5-A2B4-6F270A0D18A9}">
  <ds:schemaRefs>
    <ds:schemaRef ds:uri="http://schemas.microsoft.com/office/infopath/2007/PartnerControls"/>
    <ds:schemaRef ds:uri="http://schemas.openxmlformats.org/package/2006/metadata/core-properties"/>
    <ds:schemaRef ds:uri="http://purl.org/dc/terms/"/>
    <ds:schemaRef ds:uri="http://purl.org/dc/elements/1.1/"/>
    <ds:schemaRef ds:uri="http://schemas.microsoft.com/office/2006/documentManagement/types"/>
    <ds:schemaRef ds:uri="http://purl.org/dc/dcmitype/"/>
    <ds:schemaRef ds:uri="33385fa8-9013-49ec-9dd1-67ac69eb430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Solstice</Template>
  <TotalTime>14303</TotalTime>
  <Words>2229</Words>
  <Application>Microsoft Office PowerPoint</Application>
  <PresentationFormat>Widescreen</PresentationFormat>
  <Paragraphs>131</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Perpetua</vt:lpstr>
      <vt:lpstr>Wingdings</vt:lpstr>
      <vt:lpstr>Office Theme</vt:lpstr>
      <vt:lpstr>PowerPoint Presentation</vt:lpstr>
      <vt:lpstr>Purpose of the ESG Grant</vt:lpstr>
      <vt:lpstr>ESG Definitions of Emergency Shelter</vt:lpstr>
      <vt:lpstr>Definition of Rapid Re-Housing for ESG</vt:lpstr>
      <vt:lpstr>Application Deadline for ESG FY 2026-2027</vt:lpstr>
      <vt:lpstr>CONE OF SILENCE</vt:lpstr>
      <vt:lpstr>CONE OF SILENCE</vt:lpstr>
      <vt:lpstr>ESG Contracted Agency Requirement Highlights</vt:lpstr>
      <vt:lpstr>ESG FY 2023-2024 Match Requirements</vt:lpstr>
      <vt:lpstr>ESG Program Requirement Highlights</vt:lpstr>
      <vt:lpstr>United States Department of Housing and Urban Development (HUD)</vt:lpstr>
      <vt:lpstr>Budget Template</vt:lpstr>
      <vt:lpstr>SAMIS System</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Completing the ESG NOFO</vt:lpstr>
      <vt:lpstr>QUESTIONS…</vt:lpstr>
      <vt:lpstr>Staff Contact</vt:lpstr>
    </vt:vector>
  </TitlesOfParts>
  <Company>PBC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Financially Assisted Agencies 2011  Request for Proposals Bidder’s Conference</dc:title>
  <dc:creator>scocerez</dc:creator>
  <cp:lastModifiedBy>Jennifer Sellars</cp:lastModifiedBy>
  <cp:revision>706</cp:revision>
  <cp:lastPrinted>2018-03-06T19:30:35Z</cp:lastPrinted>
  <dcterms:created xsi:type="dcterms:W3CDTF">2012-04-12T22:20:41Z</dcterms:created>
  <dcterms:modified xsi:type="dcterms:W3CDTF">2026-04-14T16:11:48Z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2026-04-08T14:53:25Z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519d7ea9-2177-478d-b1ea-65acc40628ae</vt:lpwstr>
  </property>
  <property fmtid="{D5CDD505-2E9C-101B-9397-08002B2CF9AE}" pid="7" name="MSIP_Label_defa4170-0d19-0005-0004-bc88714345d2_ActionId">
    <vt:lpwstr>4c647136-932c-445d-b13e-d7c38985ce7b</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0x010100FDDD1A2B6E21F34B84FFE6813C59CAF7</vt:lpwstr>
  </property>
  <property fmtid="{D5CDD505-2E9C-101B-9397-08002B2CF9AE}" pid="11" name="Order">
    <vt:r8>23600</vt:r8>
  </property>
  <property fmtid="{D5CDD505-2E9C-101B-9397-08002B2CF9AE}" pid="12" name="xd_Signature">
    <vt:bool>false</vt:bool>
  </property>
  <property fmtid="{D5CDD505-2E9C-101B-9397-08002B2CF9AE}" pid="13" name="xd_ProgID">
    <vt:lpwstr/>
  </property>
  <property fmtid="{D5CDD505-2E9C-101B-9397-08002B2CF9AE}" pid="14" name="_SourceUrl">
    <vt:lpwstr/>
  </property>
  <property fmtid="{D5CDD505-2E9C-101B-9397-08002B2CF9AE}" pid="15" name="_SharedFileIndex">
    <vt:lpwstr/>
  </property>
  <property fmtid="{D5CDD505-2E9C-101B-9397-08002B2CF9AE}" pid="16" name="TemplateUrl">
    <vt:lpwstr/>
  </property>
</Properties>
</file>