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wmf" ContentType="image/x-wmf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notesMasterIdLst>
    <p:notesMasterId r:id="rId113"/>
  </p:notesMasterIdLst>
  <p:handoutMasterIdLst>
    <p:handoutMasterId r:id="rId114"/>
  </p:handoutMasterIdLst>
  <p:sldIdLst>
    <p:sldId id="256" r:id="rId2"/>
    <p:sldId id="404" r:id="rId3"/>
    <p:sldId id="588" r:id="rId4"/>
    <p:sldId id="662" r:id="rId5"/>
    <p:sldId id="317" r:id="rId6"/>
    <p:sldId id="318" r:id="rId7"/>
    <p:sldId id="422" r:id="rId8"/>
    <p:sldId id="589" r:id="rId9"/>
    <p:sldId id="594" r:id="rId10"/>
    <p:sldId id="409" r:id="rId11"/>
    <p:sldId id="611" r:id="rId12"/>
    <p:sldId id="669" r:id="rId13"/>
    <p:sldId id="587" r:id="rId14"/>
    <p:sldId id="331" r:id="rId15"/>
    <p:sldId id="526" r:id="rId16"/>
    <p:sldId id="527" r:id="rId17"/>
    <p:sldId id="528" r:id="rId18"/>
    <p:sldId id="530" r:id="rId19"/>
    <p:sldId id="634" r:id="rId20"/>
    <p:sldId id="577" r:id="rId21"/>
    <p:sldId id="532" r:id="rId22"/>
    <p:sldId id="640" r:id="rId23"/>
    <p:sldId id="578" r:id="rId24"/>
    <p:sldId id="656" r:id="rId25"/>
    <p:sldId id="579" r:id="rId26"/>
    <p:sldId id="649" r:id="rId27"/>
    <p:sldId id="388" r:id="rId28"/>
    <p:sldId id="330" r:id="rId29"/>
    <p:sldId id="332" r:id="rId30"/>
    <p:sldId id="335" r:id="rId31"/>
    <p:sldId id="635" r:id="rId32"/>
    <p:sldId id="641" r:id="rId33"/>
    <p:sldId id="598" r:id="rId34"/>
    <p:sldId id="343" r:id="rId35"/>
    <p:sldId id="657" r:id="rId36"/>
    <p:sldId id="345" r:id="rId37"/>
    <p:sldId id="650" r:id="rId38"/>
    <p:sldId id="389" r:id="rId39"/>
    <p:sldId id="573" r:id="rId40"/>
    <p:sldId id="574" r:id="rId41"/>
    <p:sldId id="576" r:id="rId42"/>
    <p:sldId id="663" r:id="rId43"/>
    <p:sldId id="548" r:id="rId44"/>
    <p:sldId id="651" r:id="rId45"/>
    <p:sldId id="423" r:id="rId46"/>
    <p:sldId id="425" r:id="rId47"/>
    <p:sldId id="426" r:id="rId48"/>
    <p:sldId id="591" r:id="rId49"/>
    <p:sldId id="429" r:id="rId50"/>
    <p:sldId id="631" r:id="rId51"/>
    <p:sldId id="642" r:id="rId52"/>
    <p:sldId id="430" r:id="rId53"/>
    <p:sldId id="632" r:id="rId54"/>
    <p:sldId id="664" r:id="rId55"/>
    <p:sldId id="433" r:id="rId56"/>
    <p:sldId id="652" r:id="rId57"/>
    <p:sldId id="390" r:id="rId58"/>
    <p:sldId id="357" r:id="rId59"/>
    <p:sldId id="367" r:id="rId60"/>
    <p:sldId id="421" r:id="rId61"/>
    <p:sldId id="600" r:id="rId62"/>
    <p:sldId id="362" r:id="rId63"/>
    <p:sldId id="639" r:id="rId64"/>
    <p:sldId id="446" r:id="rId65"/>
    <p:sldId id="665" r:id="rId66"/>
    <p:sldId id="582" r:id="rId67"/>
    <p:sldId id="638" r:id="rId68"/>
    <p:sldId id="666" r:id="rId69"/>
    <p:sldId id="645" r:id="rId70"/>
    <p:sldId id="653" r:id="rId71"/>
    <p:sldId id="667" r:id="rId72"/>
    <p:sldId id="615" r:id="rId73"/>
    <p:sldId id="617" r:id="rId74"/>
    <p:sldId id="618" r:id="rId75"/>
    <p:sldId id="619" r:id="rId76"/>
    <p:sldId id="622" r:id="rId77"/>
    <p:sldId id="620" r:id="rId78"/>
    <p:sldId id="633" r:id="rId79"/>
    <p:sldId id="643" r:id="rId80"/>
    <p:sldId id="621" r:id="rId81"/>
    <p:sldId id="626" r:id="rId82"/>
    <p:sldId id="672" r:id="rId83"/>
    <p:sldId id="673" r:id="rId84"/>
    <p:sldId id="628" r:id="rId85"/>
    <p:sldId id="668" r:id="rId86"/>
    <p:sldId id="629" r:id="rId87"/>
    <p:sldId id="636" r:id="rId88"/>
    <p:sldId id="637" r:id="rId89"/>
    <p:sldId id="654" r:id="rId90"/>
    <p:sldId id="559" r:id="rId91"/>
    <p:sldId id="560" r:id="rId92"/>
    <p:sldId id="561" r:id="rId93"/>
    <p:sldId id="562" r:id="rId94"/>
    <p:sldId id="646" r:id="rId95"/>
    <p:sldId id="564" r:id="rId96"/>
    <p:sldId id="565" r:id="rId97"/>
    <p:sldId id="566" r:id="rId98"/>
    <p:sldId id="567" r:id="rId99"/>
    <p:sldId id="568" r:id="rId100"/>
    <p:sldId id="569" r:id="rId101"/>
    <p:sldId id="647" r:id="rId102"/>
    <p:sldId id="570" r:id="rId103"/>
    <p:sldId id="585" r:id="rId104"/>
    <p:sldId id="655" r:id="rId105"/>
    <p:sldId id="675" r:id="rId106"/>
    <p:sldId id="678" r:id="rId107"/>
    <p:sldId id="648" r:id="rId108"/>
    <p:sldId id="516" r:id="rId109"/>
    <p:sldId id="272" r:id="rId110"/>
    <p:sldId id="624" r:id="rId111"/>
    <p:sldId id="674" r:id="rId112"/>
  </p:sldIdLst>
  <p:sldSz cx="12192000" cy="6858000"/>
  <p:notesSz cx="7010400" cy="9296400"/>
  <p:custDataLst>
    <p:tags r:id="rId1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 Layton" initials="RL" lastIdx="1" clrIdx="0">
    <p:extLst>
      <p:ext uri="{19B8F6BF-5375-455C-9EA6-DF929625EA0E}">
        <p15:presenceInfo xmlns:p15="http://schemas.microsoft.com/office/powerpoint/2012/main" userId="S::RLayton@tindaleoliver.com::b942b435-ba3b-470d-a32b-858a37deb53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E9"/>
    <a:srgbClr val="D5E3CF"/>
    <a:srgbClr val="70AD47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36" autoAdjust="0"/>
    <p:restoredTop sz="92066" autoAdjust="0"/>
  </p:normalViewPr>
  <p:slideViewPr>
    <p:cSldViewPr snapToGrid="0">
      <p:cViewPr varScale="1">
        <p:scale>
          <a:sx n="72" d="100"/>
          <a:sy n="72" d="100"/>
        </p:scale>
        <p:origin x="84" y="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01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customXml" Target="../customXml/item3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notesMaster" Target="notesMasters/notesMaster1.xml"/><Relationship Id="rId118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handoutMaster" Target="handoutMasters/handoutMaster1.xml"/><Relationship Id="rId119" Type="http://schemas.openxmlformats.org/officeDocument/2006/relationships/theme" Target="theme/theme1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ags" Target="tags/tag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customXml" Target="../customXml/item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customXml" Target="../customXml/item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todata.tampa.local\resources\~%20SERVICE%20AREA%20RESOURCES\Public%20Finance\IF%20Related%20Data\Cost%20Tracking\FDOT%20LRE%20Centerline%20Costs\Historical%20FDOT%20Transportation%20Cost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todata\Resources\~%20SERVICE%20AREA%20RESOURCES\Public%20Finance\IF%20Related%20Data\Demographics\Highway-Related\Highway%20Statistics,%20VM-1%20d\Fuel%20Efficiency%20v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bg1"/>
                </a:solidFill>
              </a:defRPr>
            </a:pPr>
            <a:r>
              <a:rPr lang="en-US">
                <a:solidFill>
                  <a:schemeClr val="bg1"/>
                </a:solidFill>
              </a:rPr>
              <a:t>FDOT LRE Construction Cost - Cumulative Growth Trend (3-yr Avg)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4.8279742893485016E-2"/>
          <c:y val="0.10220569089470373"/>
          <c:w val="0.93779431877539465"/>
          <c:h val="0.83055203775218278"/>
        </c:manualLayout>
      </c:layout>
      <c:lineChart>
        <c:grouping val="standard"/>
        <c:varyColors val="0"/>
        <c:ser>
          <c:idx val="0"/>
          <c:order val="0"/>
          <c:spPr>
            <a:ln w="127000"/>
          </c:spPr>
          <c:marker>
            <c:symbol val="none"/>
          </c:marker>
          <c:trendline>
            <c:spPr>
              <a:ln>
                <a:solidFill>
                  <a:schemeClr val="accent1"/>
                </a:solidFill>
                <a:prstDash val="sysDash"/>
              </a:ln>
            </c:spPr>
            <c:trendlineType val="linear"/>
            <c:dispRSqr val="0"/>
            <c:dispEq val="0"/>
          </c:trendline>
          <c:cat>
            <c:numRef>
              <c:f>'History Graph (FDOT)'!$B$14:$B$38</c:f>
              <c:numCache>
                <c:formatCode>General</c:formatCode>
                <c:ptCount val="25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  <c:pt idx="19">
                  <c:v>2016</c:v>
                </c:pt>
                <c:pt idx="20">
                  <c:v>2017</c:v>
                </c:pt>
                <c:pt idx="21">
                  <c:v>2018</c:v>
                </c:pt>
                <c:pt idx="22">
                  <c:v>2019</c:v>
                </c:pt>
                <c:pt idx="23">
                  <c:v>2020</c:v>
                </c:pt>
                <c:pt idx="24">
                  <c:v>2021</c:v>
                </c:pt>
              </c:numCache>
            </c:numRef>
          </c:cat>
          <c:val>
            <c:numRef>
              <c:f>'History Graph (FDOT)'!$AB$14:$AB$38</c:f>
              <c:numCache>
                <c:formatCode>0%</c:formatCode>
                <c:ptCount val="25"/>
                <c:pt idx="0">
                  <c:v>0.2</c:v>
                </c:pt>
                <c:pt idx="1">
                  <c:v>0.39</c:v>
                </c:pt>
                <c:pt idx="2">
                  <c:v>0.55000000000000004</c:v>
                </c:pt>
                <c:pt idx="3">
                  <c:v>0.59</c:v>
                </c:pt>
                <c:pt idx="4">
                  <c:v>0.66</c:v>
                </c:pt>
                <c:pt idx="5">
                  <c:v>0.77</c:v>
                </c:pt>
                <c:pt idx="6">
                  <c:v>0.91</c:v>
                </c:pt>
                <c:pt idx="7">
                  <c:v>1.03</c:v>
                </c:pt>
                <c:pt idx="8">
                  <c:v>1.34</c:v>
                </c:pt>
                <c:pt idx="9">
                  <c:v>1.85</c:v>
                </c:pt>
                <c:pt idx="10">
                  <c:v>2.29</c:v>
                </c:pt>
                <c:pt idx="11">
                  <c:v>2.4700000000000002</c:v>
                </c:pt>
                <c:pt idx="12">
                  <c:v>2.37</c:v>
                </c:pt>
                <c:pt idx="13">
                  <c:v>2.08</c:v>
                </c:pt>
                <c:pt idx="14">
                  <c:v>1.72</c:v>
                </c:pt>
                <c:pt idx="15">
                  <c:v>1.45</c:v>
                </c:pt>
                <c:pt idx="16">
                  <c:v>1.43</c:v>
                </c:pt>
                <c:pt idx="17">
                  <c:v>1.61</c:v>
                </c:pt>
                <c:pt idx="18">
                  <c:v>1.81</c:v>
                </c:pt>
                <c:pt idx="19">
                  <c:v>2.0099999999999998</c:v>
                </c:pt>
                <c:pt idx="20">
                  <c:v>2.14</c:v>
                </c:pt>
                <c:pt idx="21">
                  <c:v>2.25</c:v>
                </c:pt>
                <c:pt idx="22">
                  <c:v>2.31</c:v>
                </c:pt>
                <c:pt idx="23">
                  <c:v>2.38</c:v>
                </c:pt>
                <c:pt idx="24">
                  <c:v>2.38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374-4C1C-BE66-9B01099789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3092224"/>
        <c:axId val="413092784"/>
      </c:lineChart>
      <c:catAx>
        <c:axId val="4130922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413092784"/>
        <c:crosses val="autoZero"/>
        <c:auto val="1"/>
        <c:lblAlgn val="ctr"/>
        <c:lblOffset val="100"/>
        <c:noMultiLvlLbl val="0"/>
      </c:catAx>
      <c:valAx>
        <c:axId val="413092784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50000"/>
                </a:schemeClr>
              </a:solidFill>
              <a:prstDash val="sysDash"/>
            </a:ln>
          </c:spPr>
        </c:majorGridlines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413092224"/>
        <c:crosses val="autoZero"/>
        <c:crossBetween val="between"/>
      </c:valAx>
      <c:spPr>
        <a:solidFill>
          <a:schemeClr val="bg1">
            <a:lumMod val="85000"/>
          </a:schemeClr>
        </a:solidFill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'State FT'!$N$15</c:f>
              <c:strCache>
                <c:ptCount val="1"/>
                <c:pt idx="0">
                  <c:v>State</c:v>
                </c:pt>
              </c:strCache>
            </c:strRef>
          </c:tx>
          <c:spPr>
            <a:ln w="635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'State FT'!$G$16:$G$42</c:f>
              <c:numCache>
                <c:formatCode>General</c:formatCode>
                <c:ptCount val="27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</c:numCache>
            </c:numRef>
          </c:cat>
          <c:val>
            <c:numRef>
              <c:f>'State FT'!$N$16:$N$42</c:f>
              <c:numCache>
                <c:formatCode>0.000</c:formatCode>
                <c:ptCount val="27"/>
                <c:pt idx="0">
                  <c:v>1</c:v>
                </c:pt>
                <c:pt idx="1">
                  <c:v>0.9900000000000001</c:v>
                </c:pt>
                <c:pt idx="2">
                  <c:v>0.9900000000000001</c:v>
                </c:pt>
                <c:pt idx="3">
                  <c:v>0.9900000000000001</c:v>
                </c:pt>
                <c:pt idx="4">
                  <c:v>0.99495</c:v>
                </c:pt>
                <c:pt idx="5">
                  <c:v>0.99495</c:v>
                </c:pt>
                <c:pt idx="6">
                  <c:v>0.99495</c:v>
                </c:pt>
                <c:pt idx="7">
                  <c:v>0.9641065499999999</c:v>
                </c:pt>
                <c:pt idx="8">
                  <c:v>0.9641065499999999</c:v>
                </c:pt>
                <c:pt idx="9">
                  <c:v>0.95928601724999996</c:v>
                </c:pt>
                <c:pt idx="10">
                  <c:v>0.99190174183649982</c:v>
                </c:pt>
                <c:pt idx="11">
                  <c:v>0.98694223312731744</c:v>
                </c:pt>
                <c:pt idx="12">
                  <c:v>0.95141231273473392</c:v>
                </c:pt>
                <c:pt idx="13">
                  <c:v>0.95141231273473392</c:v>
                </c:pt>
                <c:pt idx="14">
                  <c:v>0.94665525117106031</c:v>
                </c:pt>
                <c:pt idx="15">
                  <c:v>0.89080259135196782</c:v>
                </c:pt>
                <c:pt idx="16">
                  <c:v>0.89525660430872744</c:v>
                </c:pt>
                <c:pt idx="17">
                  <c:v>0.90331391374750591</c:v>
                </c:pt>
                <c:pt idx="18">
                  <c:v>0.89518408852377829</c:v>
                </c:pt>
                <c:pt idx="19">
                  <c:v>0.89518408852377829</c:v>
                </c:pt>
                <c:pt idx="20">
                  <c:v>0.90324074532049226</c:v>
                </c:pt>
                <c:pt idx="21">
                  <c:v>0.8779500044515185</c:v>
                </c:pt>
                <c:pt idx="22">
                  <c:v>0.8779500044515185</c:v>
                </c:pt>
                <c:pt idx="23">
                  <c:v>0.86565870438919723</c:v>
                </c:pt>
                <c:pt idx="24">
                  <c:v>0.85786777604969444</c:v>
                </c:pt>
                <c:pt idx="25">
                  <c:v>0.80725357726276248</c:v>
                </c:pt>
                <c:pt idx="26">
                  <c:v>0.79110850571750724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72-4BF7-9C90-7648B278CA95}"/>
            </c:ext>
          </c:extLst>
        </c:ser>
        <c:ser>
          <c:idx val="1"/>
          <c:order val="1"/>
          <c:tx>
            <c:strRef>
              <c:f>'State FT'!$O$15</c:f>
              <c:strCache>
                <c:ptCount val="1"/>
                <c:pt idx="0">
                  <c:v>Local</c:v>
                </c:pt>
              </c:strCache>
            </c:strRef>
          </c:tx>
          <c:spPr>
            <a:ln w="635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'State FT'!$G$16:$G$42</c:f>
              <c:numCache>
                <c:formatCode>General</c:formatCode>
                <c:ptCount val="27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  <c:pt idx="26">
                  <c:v>2020</c:v>
                </c:pt>
              </c:numCache>
            </c:numRef>
          </c:cat>
          <c:val>
            <c:numRef>
              <c:f>'State FT'!$O$16:$O$42</c:f>
              <c:numCache>
                <c:formatCode>0.000</c:formatCode>
                <c:ptCount val="27"/>
                <c:pt idx="0">
                  <c:v>1</c:v>
                </c:pt>
                <c:pt idx="1">
                  <c:v>0.9655555555555555</c:v>
                </c:pt>
                <c:pt idx="2">
                  <c:v>0.94228915662650614</c:v>
                </c:pt>
                <c:pt idx="3">
                  <c:v>0.90903189227498227</c:v>
                </c:pt>
                <c:pt idx="4">
                  <c:v>0.89281393692416711</c:v>
                </c:pt>
                <c:pt idx="5">
                  <c:v>0.88289378206945424</c:v>
                </c:pt>
                <c:pt idx="6">
                  <c:v>0.86348952312287264</c:v>
                </c:pt>
                <c:pt idx="7">
                  <c:v>0.80973033668328753</c:v>
                </c:pt>
                <c:pt idx="8">
                  <c:v>0.78442626366193469</c:v>
                </c:pt>
                <c:pt idx="9">
                  <c:v>0.76473637209425871</c:v>
                </c:pt>
                <c:pt idx="10">
                  <c:v>0.77507924223565228</c:v>
                </c:pt>
                <c:pt idx="11">
                  <c:v>0.75622901406283394</c:v>
                </c:pt>
                <c:pt idx="12">
                  <c:v>0.7012331592877501</c:v>
                </c:pt>
                <c:pt idx="13">
                  <c:v>0.67549983234141064</c:v>
                </c:pt>
                <c:pt idx="14">
                  <c:v>0.65427837743156991</c:v>
                </c:pt>
                <c:pt idx="15">
                  <c:v>0.58913819656124922</c:v>
                </c:pt>
                <c:pt idx="16">
                  <c:v>0.59697714281301451</c:v>
                </c:pt>
                <c:pt idx="17">
                  <c:v>0.59231077148002609</c:v>
                </c:pt>
                <c:pt idx="18">
                  <c:v>0.56773472946992865</c:v>
                </c:pt>
                <c:pt idx="19">
                  <c:v>0.55421723591112082</c:v>
                </c:pt>
                <c:pt idx="20">
                  <c:v>0.55053534311130814</c:v>
                </c:pt>
                <c:pt idx="21">
                  <c:v>0.52695057711481441</c:v>
                </c:pt>
                <c:pt idx="22">
                  <c:v>0.52695057711481441</c:v>
                </c:pt>
                <c:pt idx="23">
                  <c:v>0.51566670310261153</c:v>
                </c:pt>
                <c:pt idx="24">
                  <c:v>0.49958482883197119</c:v>
                </c:pt>
                <c:pt idx="25">
                  <c:v>0.45638350425407076</c:v>
                </c:pt>
                <c:pt idx="26">
                  <c:v>0.44091177978361357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472-4BF7-9C90-7648B278CA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48952256"/>
        <c:axId val="648952816"/>
      </c:lineChart>
      <c:catAx>
        <c:axId val="648952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8952816"/>
        <c:crosses val="autoZero"/>
        <c:auto val="1"/>
        <c:lblAlgn val="ctr"/>
        <c:lblOffset val="100"/>
        <c:noMultiLvlLbl val="0"/>
      </c:catAx>
      <c:valAx>
        <c:axId val="648952816"/>
        <c:scaling>
          <c:orientation val="minMax"/>
          <c:min val="0.4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prstDash val="sysDash"/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8952256"/>
        <c:crosses val="autoZero"/>
        <c:crossBetween val="between"/>
      </c:valAx>
      <c:spPr>
        <a:solidFill>
          <a:schemeClr val="bg1">
            <a:lumMod val="85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38475" cy="466725"/>
          </a:xfrm>
          <a:prstGeom prst="rect">
            <a:avLst/>
          </a:prstGeom>
        </p:spPr>
        <p:txBody>
          <a:bodyPr vert="horz" lIns="91413" tIns="45706" rIns="91413" bIns="4570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29677"/>
            <a:ext cx="3038475" cy="466725"/>
          </a:xfrm>
          <a:prstGeom prst="rect">
            <a:avLst/>
          </a:prstGeom>
        </p:spPr>
        <p:txBody>
          <a:bodyPr vert="horz" lIns="91413" tIns="45706" rIns="91413" bIns="4570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92862" y="8695190"/>
            <a:ext cx="3038475" cy="466725"/>
          </a:xfrm>
          <a:prstGeom prst="rect">
            <a:avLst/>
          </a:prstGeom>
        </p:spPr>
        <p:txBody>
          <a:bodyPr vert="horz" lIns="91413" tIns="45706" rIns="91413" bIns="45706" rtlCol="0" anchor="b"/>
          <a:lstStyle>
            <a:lvl1pPr algn="r">
              <a:defRPr sz="1200"/>
            </a:lvl1pPr>
          </a:lstStyle>
          <a:p>
            <a:fld id="{C80C8CF4-2CA6-45DB-95B1-F5FE9B547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05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50" tIns="46576" rIns="93150" bIns="4657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50" tIns="46576" rIns="93150" bIns="46576" rtlCol="0"/>
          <a:lstStyle>
            <a:lvl1pPr algn="r">
              <a:defRPr sz="1200"/>
            </a:lvl1pPr>
          </a:lstStyle>
          <a:p>
            <a:fld id="{477C384A-2E83-47D0-9297-6F5C5277A8D4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50" tIns="46576" rIns="93150" bIns="4657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9"/>
            <a:ext cx="3037840" cy="466433"/>
          </a:xfrm>
          <a:prstGeom prst="rect">
            <a:avLst/>
          </a:prstGeom>
        </p:spPr>
        <p:txBody>
          <a:bodyPr vert="horz" lIns="93150" tIns="46576" rIns="93150" bIns="4657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9"/>
            <a:ext cx="3037840" cy="466433"/>
          </a:xfrm>
          <a:prstGeom prst="rect">
            <a:avLst/>
          </a:prstGeom>
        </p:spPr>
        <p:txBody>
          <a:bodyPr vert="horz" lIns="93150" tIns="46576" rIns="93150" bIns="46576" rtlCol="0" anchor="b"/>
          <a:lstStyle>
            <a:lvl1pPr algn="r">
              <a:defRPr sz="1200"/>
            </a:lvl1pPr>
          </a:lstStyle>
          <a:p>
            <a:fld id="{38E976A8-8C91-408C-A613-AD78C7C4E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200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939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52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966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452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0561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297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3047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233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824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2469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748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115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1605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411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26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1398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1255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653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9329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1545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677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Adopted rates are based on 2018 study, where data was collected from 2014 to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91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233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1128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1427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366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322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08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864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2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812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976A8-8C91-408C-A613-AD78C7C4EF8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36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18506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72214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48228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53000">
              <a:schemeClr val="accent1">
                <a:lumMod val="75000"/>
              </a:schemeClr>
            </a:gs>
            <a:gs pos="100000">
              <a:schemeClr val="accent1">
                <a:lumMod val="50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48143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42248" y="6184561"/>
            <a:ext cx="810228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512B48DC-2FB6-4170-9634-EF7CCDE27CC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15756" y="1566054"/>
            <a:ext cx="12207756" cy="0"/>
          </a:xfrm>
          <a:prstGeom prst="line">
            <a:avLst/>
          </a:prstGeom>
          <a:ln w="7620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7DA023A-70E1-45BE-84FE-0BA4518750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9055" y="188937"/>
            <a:ext cx="1135923" cy="11359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501072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12285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29597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8939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22678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8452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3908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04846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B48DC-2FB6-4170-9634-EF7CCDE27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2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/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0.png"/><Relationship Id="rId4" Type="http://schemas.openxmlformats.org/officeDocument/2006/relationships/image" Target="../media/image29.wmf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1.emf"/><Relationship Id="rId4" Type="http://schemas.openxmlformats.org/officeDocument/2006/relationships/oleObject" Target="../embeddings/oleObject2.bin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lushdollar.com/help-i-need-money-now/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ncoln_cent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50000">
              <a:schemeClr val="accent1">
                <a:lumMod val="75000"/>
              </a:schemeClr>
            </a:gs>
            <a:gs pos="100000">
              <a:schemeClr val="accent1">
                <a:lumMod val="50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C7CDAFF-C717-4707-9167-6816E106B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8" y="567"/>
            <a:ext cx="12190992" cy="6857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8281" y="343927"/>
            <a:ext cx="8283824" cy="1441429"/>
          </a:xfrm>
        </p:spPr>
        <p:txBody>
          <a:bodyPr anchor="ctr">
            <a:normAutofit/>
          </a:bodyPr>
          <a:lstStyle/>
          <a:p>
            <a:pPr algn="l"/>
            <a:r>
              <a:rPr lang="en-US" sz="7200" b="1" dirty="0">
                <a:solidFill>
                  <a:schemeClr val="bg1"/>
                </a:solidFill>
                <a:latin typeface="+mn-lt"/>
              </a:rPr>
              <a:t>Palm Beach County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8281" y="1617828"/>
            <a:ext cx="8283824" cy="1655762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</a:rPr>
              <a:t>Impact Fee Update Study</a:t>
            </a:r>
          </a:p>
        </p:txBody>
      </p:sp>
      <p:sp>
        <p:nvSpPr>
          <p:cNvPr id="6" name="Subtitle 2"/>
          <p:cNvSpPr txBox="1"/>
          <p:nvPr/>
        </p:nvSpPr>
        <p:spPr>
          <a:xfrm>
            <a:off x="694481" y="2187119"/>
            <a:ext cx="3037390" cy="845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April 1, 2022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1" y="5742678"/>
            <a:ext cx="3971946" cy="6295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25A76D-2D60-420E-87A8-8D8EED6571C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61895" y="3328496"/>
            <a:ext cx="1729122" cy="17291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368881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Background/Purpose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b="1" u="sng" dirty="0"/>
              <a:t>Basic Impact Fee Formula: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4000" b="1" dirty="0">
                <a:solidFill>
                  <a:srgbClr val="FFC000"/>
                </a:solidFill>
              </a:rPr>
              <a:t>Net Impact Fee =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4000" b="1" dirty="0">
                <a:solidFill>
                  <a:srgbClr val="FFC000"/>
                </a:solidFill>
              </a:rPr>
              <a:t>(Cost – Credit) x Demand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57983" y="5181149"/>
            <a:ext cx="20525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Cost to add capacity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7227" y="5181148"/>
            <a:ext cx="2679822" cy="1189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Non-impact fee revenue from future development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96254" y="5181148"/>
            <a:ext cx="1758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Population/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Miles of Travel</a:t>
            </a:r>
          </a:p>
        </p:txBody>
      </p:sp>
      <p:cxnSp>
        <p:nvCxnSpPr>
          <p:cNvPr id="9" name="Straight Arrow Connector 8"/>
          <p:cNvCxnSpPr>
            <a:stCxn id="5" idx="0"/>
          </p:cNvCxnSpPr>
          <p:nvPr/>
        </p:nvCxnSpPr>
        <p:spPr>
          <a:xfrm flipV="1">
            <a:off x="2884251" y="4427621"/>
            <a:ext cx="1122265" cy="753528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0"/>
          </p:cNvCxnSpPr>
          <p:nvPr/>
        </p:nvCxnSpPr>
        <p:spPr>
          <a:xfrm flipH="1" flipV="1">
            <a:off x="6017138" y="4427621"/>
            <a:ext cx="1" cy="753527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0"/>
          </p:cNvCxnSpPr>
          <p:nvPr/>
        </p:nvCxnSpPr>
        <p:spPr>
          <a:xfrm flipH="1" flipV="1">
            <a:off x="7897132" y="4427622"/>
            <a:ext cx="878282" cy="753526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0409260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752C1-8977-4232-96F0-5F4079BC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100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077602-745B-455C-8D25-6DA595AD6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767" y="-1"/>
            <a:ext cx="9822709" cy="1566053"/>
          </a:xfrm>
        </p:spPr>
        <p:txBody>
          <a:bodyPr>
            <a:normAutofit/>
          </a:bodyPr>
          <a:lstStyle/>
          <a:p>
            <a:r>
              <a:rPr lang="en-US" sz="6000" dirty="0"/>
              <a:t>Transportation</a:t>
            </a:r>
            <a:br>
              <a:rPr lang="en-US" sz="6000" dirty="0"/>
            </a:br>
            <a:r>
              <a:rPr lang="en-US" sz="3600" dirty="0"/>
              <a:t>Decrease in Value of 1</a:t>
            </a:r>
            <a:r>
              <a:rPr lang="en-US" sz="3600" dirty="0">
                <a:latin typeface="Calibri" panose="020F0502020204030204" pitchFamily="34" charset="0"/>
              </a:rPr>
              <a:t>¢ of Fuel Tax</a:t>
            </a:r>
            <a:endParaRPr lang="en-US" sz="6000" dirty="0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B85AD87A-84F4-43F6-A055-6FD6F8A32579}"/>
              </a:ext>
            </a:extLst>
          </p:cNvPr>
          <p:cNvGraphicFramePr>
            <a:graphicFrameLocks/>
          </p:cNvGraphicFramePr>
          <p:nvPr/>
        </p:nvGraphicFramePr>
        <p:xfrm>
          <a:off x="1333500" y="1997766"/>
          <a:ext cx="9231796" cy="4495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6C4DB4CB-F14C-42C4-97D0-5235987524A0}"/>
              </a:ext>
            </a:extLst>
          </p:cNvPr>
          <p:cNvSpPr txBox="1"/>
          <p:nvPr/>
        </p:nvSpPr>
        <p:spPr>
          <a:xfrm>
            <a:off x="6221522" y="3429793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n-lt"/>
              </a:rPr>
              <a:t>Fuel Efficiency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A4491B-8C75-4E75-AB93-1B734247122D}"/>
              </a:ext>
            </a:extLst>
          </p:cNvPr>
          <p:cNvSpPr txBox="1"/>
          <p:nvPr/>
        </p:nvSpPr>
        <p:spPr>
          <a:xfrm>
            <a:off x="3796150" y="4558787"/>
            <a:ext cx="2386851" cy="33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n-lt"/>
              </a:rPr>
              <a:t>Fuel Efficiency &amp; Inflation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4DFA5C-2524-406E-BEE7-0F0D5334D4DE}"/>
              </a:ext>
            </a:extLst>
          </p:cNvPr>
          <p:cNvSpPr txBox="1"/>
          <p:nvPr/>
        </p:nvSpPr>
        <p:spPr>
          <a:xfrm>
            <a:off x="4582041" y="2251588"/>
            <a:ext cx="112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n-lt"/>
              </a:rPr>
              <a:t>State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3D3BB9-04B4-4236-BFD2-454094696E09}"/>
              </a:ext>
            </a:extLst>
          </p:cNvPr>
          <p:cNvSpPr txBox="1"/>
          <p:nvPr/>
        </p:nvSpPr>
        <p:spPr>
          <a:xfrm>
            <a:off x="2668984" y="3448746"/>
            <a:ext cx="112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n-lt"/>
              </a:rPr>
              <a:t>Local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BFA8FF3-9040-49E0-9138-49E400A08728}"/>
              </a:ext>
            </a:extLst>
          </p:cNvPr>
          <p:cNvCxnSpPr>
            <a:cxnSpLocks/>
          </p:cNvCxnSpPr>
          <p:nvPr/>
        </p:nvCxnSpPr>
        <p:spPr>
          <a:xfrm>
            <a:off x="10180420" y="2713253"/>
            <a:ext cx="0" cy="1055094"/>
          </a:xfrm>
          <a:prstGeom prst="straightConnector1">
            <a:avLst/>
          </a:prstGeom>
          <a:ln w="508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00B6CA0-3161-4F26-AC34-39F3007523E3}"/>
              </a:ext>
            </a:extLst>
          </p:cNvPr>
          <p:cNvCxnSpPr>
            <a:cxnSpLocks/>
          </p:cNvCxnSpPr>
          <p:nvPr/>
        </p:nvCxnSpPr>
        <p:spPr>
          <a:xfrm>
            <a:off x="10324914" y="2717189"/>
            <a:ext cx="0" cy="3131161"/>
          </a:xfrm>
          <a:prstGeom prst="straightConnector1">
            <a:avLst/>
          </a:prstGeom>
          <a:ln w="5080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743B4A5-1FFA-4561-85AF-CC89D4919E01}"/>
              </a:ext>
            </a:extLst>
          </p:cNvPr>
          <p:cNvSpPr txBox="1"/>
          <p:nvPr/>
        </p:nvSpPr>
        <p:spPr>
          <a:xfrm>
            <a:off x="9337354" y="2793854"/>
            <a:ext cx="915314" cy="36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≈ -20%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200989-15A3-4B7C-AEB1-26C619C6E2A2}"/>
              </a:ext>
            </a:extLst>
          </p:cNvPr>
          <p:cNvSpPr txBox="1"/>
          <p:nvPr/>
        </p:nvSpPr>
        <p:spPr>
          <a:xfrm>
            <a:off x="9497675" y="5151199"/>
            <a:ext cx="915314" cy="36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≈ -56%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9C3C02-FB7C-40FE-8763-990A64613E2A}"/>
              </a:ext>
            </a:extLst>
          </p:cNvPr>
          <p:cNvSpPr txBox="1"/>
          <p:nvPr/>
        </p:nvSpPr>
        <p:spPr>
          <a:xfrm>
            <a:off x="191387" y="6467144"/>
            <a:ext cx="4635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Source</a:t>
            </a:r>
            <a:r>
              <a:rPr lang="en-US" sz="1200" dirty="0">
                <a:solidFill>
                  <a:schemeClr val="bg1"/>
                </a:solidFill>
              </a:rPr>
              <a:t>: FHWA Highway Statistics Series</a:t>
            </a:r>
          </a:p>
        </p:txBody>
      </p:sp>
    </p:spTree>
    <p:extLst>
      <p:ext uri="{BB962C8B-B14F-4D97-AF65-F5344CB8AC3E}">
        <p14:creationId xmlns:p14="http://schemas.microsoft.com/office/powerpoint/2010/main" val="957086320"/>
      </p:ext>
    </p:extLst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752C1-8977-4232-96F0-5F4079BC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101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077602-745B-455C-8D25-6DA595AD6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767" y="-1"/>
            <a:ext cx="9822709" cy="1566053"/>
          </a:xfrm>
        </p:spPr>
        <p:txBody>
          <a:bodyPr>
            <a:normAutofit/>
          </a:bodyPr>
          <a:lstStyle/>
          <a:p>
            <a:r>
              <a:rPr lang="en-US" sz="6000" dirty="0"/>
              <a:t>Transportation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89F8AD8-7BDB-40BA-9982-C18738C69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Calculated Impact Fee: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1DD16C1-663C-4D07-9291-A529703D73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6956723"/>
              </p:ext>
            </p:extLst>
          </p:nvPr>
        </p:nvGraphicFramePr>
        <p:xfrm>
          <a:off x="1855490" y="2643050"/>
          <a:ext cx="8481019" cy="2834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41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5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1376">
                  <a:extLst>
                    <a:ext uri="{9D8B030D-6E8A-4147-A177-3AD203B41FA5}">
                      <a16:colId xmlns:a16="http://schemas.microsoft.com/office/drawing/2014/main" val="4252248806"/>
                    </a:ext>
                  </a:extLst>
                </a:gridCol>
                <a:gridCol w="13709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0992">
                  <a:extLst>
                    <a:ext uri="{9D8B030D-6E8A-4147-A177-3AD203B41FA5}">
                      <a16:colId xmlns:a16="http://schemas.microsoft.com/office/drawing/2014/main" val="3026889991"/>
                    </a:ext>
                  </a:extLst>
                </a:gridCol>
              </a:tblGrid>
              <a:tr h="17390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Land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Fully Calculated Impact</a:t>
                      </a:r>
                      <a:r>
                        <a:rPr lang="en-US" sz="1600" baseline="0" dirty="0"/>
                        <a:t> Fee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Current Adopted Impact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Maximum Allowable Impact Fee*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dirty="0"/>
                        <a:t>Residential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/>
                        <a:t>Single Family (2,000 sq ft)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$5,892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$4,717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$5,892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r>
                        <a:rPr lang="en-US" sz="1600" b="1" i="1" dirty="0"/>
                        <a:t>Non-Residential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600" b="1" i="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600" b="0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600" b="0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0" baseline="0" dirty="0"/>
                        <a:t> Light Industrial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$2,633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$1,522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$2,283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/>
                        <a:t> Office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$5,847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$3,418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$5,127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Retail (Commercial/Shopping Center)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1,000 </a:t>
                      </a:r>
                      <a:r>
                        <a:rPr lang="en-US" sz="1600" b="0" dirty="0" err="1"/>
                        <a:t>sfgla</a:t>
                      </a:r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$8,323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$7,656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$8,323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36468D1-F110-4F27-8749-A817353EDE6C}"/>
              </a:ext>
            </a:extLst>
          </p:cNvPr>
          <p:cNvSpPr txBox="1"/>
          <p:nvPr/>
        </p:nvSpPr>
        <p:spPr>
          <a:xfrm>
            <a:off x="1855490" y="6228623"/>
            <a:ext cx="24664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*Over the next four years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E62DF4-0D36-4813-8AF0-CCDEF8A3F965}"/>
              </a:ext>
            </a:extLst>
          </p:cNvPr>
          <p:cNvSpPr/>
          <p:nvPr/>
        </p:nvSpPr>
        <p:spPr>
          <a:xfrm>
            <a:off x="6307674" y="2643049"/>
            <a:ext cx="1301816" cy="2834639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16904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752C1-8977-4232-96F0-5F4079BC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102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077602-745B-455C-8D25-6DA595AD6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767" y="-1"/>
            <a:ext cx="9822709" cy="1566053"/>
          </a:xfrm>
        </p:spPr>
        <p:txBody>
          <a:bodyPr>
            <a:normAutofit/>
          </a:bodyPr>
          <a:lstStyle/>
          <a:p>
            <a:r>
              <a:rPr lang="en-US" sz="6000" dirty="0"/>
              <a:t>Transportation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89F8AD8-7BDB-40BA-9982-C18738C69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Impact Fee Component Changes: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CD58C39-E188-4A97-9FC9-D233151C1D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254893"/>
              </p:ext>
            </p:extLst>
          </p:nvPr>
        </p:nvGraphicFramePr>
        <p:xfrm>
          <a:off x="2456088" y="2657387"/>
          <a:ext cx="7317390" cy="2926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45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19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1423">
                  <a:extLst>
                    <a:ext uri="{9D8B030D-6E8A-4147-A177-3AD203B41FA5}">
                      <a16:colId xmlns:a16="http://schemas.microsoft.com/office/drawing/2014/main" val="4252248806"/>
                    </a:ext>
                  </a:extLst>
                </a:gridCol>
                <a:gridCol w="9785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256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Input 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2018 Study </a:t>
                      </a:r>
                    </a:p>
                    <a:p>
                      <a:pPr algn="ctr"/>
                      <a:r>
                        <a:rPr lang="en-US" sz="1600" dirty="0"/>
                        <a:t>(Partially Adopted)*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2021 Study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% Change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dirty="0"/>
                        <a:t>Single Family (per du)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6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6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6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/>
                        <a:t>Net Vehicle-Miles of Travel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18.30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16.85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9726">
                <a:tc>
                  <a:txBody>
                    <a:bodyPr/>
                    <a:lstStyle/>
                    <a:p>
                      <a:r>
                        <a:rPr lang="en-US" sz="1600" b="0" i="1" dirty="0"/>
                        <a:t>  Cost per Lane Mile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1" dirty="0">
                          <a:solidFill>
                            <a:schemeClr val="tx1"/>
                          </a:solidFill>
                        </a:rPr>
                        <a:t>$3,622,000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$5,559,000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+53%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600" b="0" i="1" dirty="0"/>
                        <a:t>  Capacity Added per Lane Mile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1" dirty="0">
                          <a:solidFill>
                            <a:schemeClr val="tx1"/>
                          </a:solidFill>
                        </a:rPr>
                        <a:t>11,533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+21%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254423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600" b="0" i="0" dirty="0"/>
                        <a:t>Cost per Vehicle-Mile of Capacity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≈$314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≈$397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+26%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4795978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600" b="0" i="0" dirty="0"/>
                        <a:t>County/State Credit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$783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$801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pPr algn="l"/>
                      <a:r>
                        <a:rPr lang="en-US" sz="1600" b="1" i="0" baseline="0" dirty="0"/>
                        <a:t>Calculated Impact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0" dirty="0">
                          <a:solidFill>
                            <a:schemeClr val="tx1"/>
                          </a:solidFill>
                        </a:rPr>
                        <a:t>$4,965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$5,892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+19%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145AAC2C-82BA-4ACE-AB50-1F911748D267}"/>
              </a:ext>
            </a:extLst>
          </p:cNvPr>
          <p:cNvSpPr txBox="1"/>
          <p:nvPr/>
        </p:nvSpPr>
        <p:spPr>
          <a:xfrm>
            <a:off x="2456088" y="5669232"/>
            <a:ext cx="6443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*Full calculated rate is shown for comparison purposes.  Fee was adopted at 95% ($4,717)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725497"/>
      </p:ext>
    </p:extLst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Impact Fee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103</a:t>
            </a:fld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39604DE-A9BD-419C-8E54-AD9CB115AB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518258"/>
              </p:ext>
            </p:extLst>
          </p:nvPr>
        </p:nvGraphicFramePr>
        <p:xfrm>
          <a:off x="152400" y="2543175"/>
          <a:ext cx="11841127" cy="2636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470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0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7053">
                  <a:extLst>
                    <a:ext uri="{9D8B030D-6E8A-4147-A177-3AD203B41FA5}">
                      <a16:colId xmlns:a16="http://schemas.microsoft.com/office/drawing/2014/main" val="3446122072"/>
                    </a:ext>
                  </a:extLst>
                </a:gridCol>
                <a:gridCol w="897057">
                  <a:extLst>
                    <a:ext uri="{9D8B030D-6E8A-4147-A177-3AD203B41FA5}">
                      <a16:colId xmlns:a16="http://schemas.microsoft.com/office/drawing/2014/main" val="3924593415"/>
                    </a:ext>
                  </a:extLst>
                </a:gridCol>
                <a:gridCol w="9705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0584">
                  <a:extLst>
                    <a:ext uri="{9D8B030D-6E8A-4147-A177-3AD203B41FA5}">
                      <a16:colId xmlns:a16="http://schemas.microsoft.com/office/drawing/2014/main" val="4165802763"/>
                    </a:ext>
                  </a:extLst>
                </a:gridCol>
                <a:gridCol w="8735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08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18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03767">
                  <a:extLst>
                    <a:ext uri="{9D8B030D-6E8A-4147-A177-3AD203B41FA5}">
                      <a16:colId xmlns:a16="http://schemas.microsoft.com/office/drawing/2014/main" val="2664023396"/>
                    </a:ext>
                  </a:extLst>
                </a:gridCol>
                <a:gridCol w="808075">
                  <a:extLst>
                    <a:ext uri="{9D8B030D-6E8A-4147-A177-3AD203B41FA5}">
                      <a16:colId xmlns:a16="http://schemas.microsoft.com/office/drawing/2014/main" val="3404084139"/>
                    </a:ext>
                  </a:extLst>
                </a:gridCol>
                <a:gridCol w="1010094">
                  <a:extLst>
                    <a:ext uri="{9D8B030D-6E8A-4147-A177-3AD203B41FA5}">
                      <a16:colId xmlns:a16="http://schemas.microsoft.com/office/drawing/2014/main" val="2509226387"/>
                    </a:ext>
                  </a:extLst>
                </a:gridCol>
              </a:tblGrid>
              <a:tr h="3377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Land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Palm Beach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Martin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Broward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Glades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Miami-Dade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St. Lucie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Collier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Highlands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Orange County</a:t>
                      </a:r>
                    </a:p>
                    <a:p>
                      <a:pPr algn="ctr"/>
                      <a:r>
                        <a:rPr lang="en-US" sz="1200" dirty="0"/>
                        <a:t>URBAN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Hillsborough County</a:t>
                      </a:r>
                    </a:p>
                    <a:p>
                      <a:pPr algn="ctr"/>
                      <a:r>
                        <a:rPr lang="en-US" sz="1200" dirty="0"/>
                        <a:t>URBAN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759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Study</a:t>
                      </a:r>
                      <a:r>
                        <a:rPr lang="en-US" sz="1200" b="0" baseline="0" dirty="0"/>
                        <a:t> Date</a:t>
                      </a:r>
                      <a:endParaRPr lang="en-US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2008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2006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2017/19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2006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Assessed Portion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87-100%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25%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80%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5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b="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5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5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759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/>
                        <a:t>Single</a:t>
                      </a:r>
                      <a:r>
                        <a:rPr lang="en-US" sz="1200" b="0" baseline="0" dirty="0"/>
                        <a:t> Family (2,000 sf)</a:t>
                      </a:r>
                      <a:endParaRPr lang="en-US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$5,892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$5,516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$431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$5,716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$9,819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$5,130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$7,870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$1,649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$8,218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$7,346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80">
                <a:tc gridSpan="12">
                  <a:txBody>
                    <a:bodyPr/>
                    <a:lstStyle/>
                    <a:p>
                      <a:pPr algn="l"/>
                      <a:endParaRPr lang="en-US" sz="300" b="0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3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3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3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067286"/>
                  </a:ext>
                </a:extLst>
              </a:tr>
              <a:tr h="144759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/>
                        <a:t>Light Industrial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$2,633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$2,729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$482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$3,644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$3,965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$1,103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$4,584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$1,166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$3,117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$3,384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4759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/>
                        <a:t>Office (50k sq ft)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/>
                        <a:t>1,000</a:t>
                      </a:r>
                      <a:r>
                        <a:rPr lang="en-US" sz="1200" b="0" u="none" baseline="0"/>
                        <a:t> sf</a:t>
                      </a:r>
                      <a:endParaRPr lang="en-US" sz="1200" b="0" u="none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$5,847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$5,366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$445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$4,831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0" u="non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$15,999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$3,718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$8,605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$3,095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$8,132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$6,669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4759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/>
                        <a:t>Retail (100k sq ft)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/>
                        <a:t>1,000 </a:t>
                      </a:r>
                      <a:r>
                        <a:rPr lang="en-US" sz="1200" b="0" u="none" dirty="0" err="1"/>
                        <a:t>sfgla</a:t>
                      </a:r>
                      <a:endParaRPr lang="en-US" sz="1200" b="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$8,323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$8,503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$410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$8,636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$20,824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/>
                          <a:cs typeface="Arial"/>
                        </a:rPr>
                        <a:t>$6,341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$13,774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$2,455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$11,052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u="none" dirty="0">
                          <a:solidFill>
                            <a:schemeClr val="tx1"/>
                          </a:solidFill>
                        </a:rPr>
                        <a:t>$10,850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52934334-D413-41C2-AD9F-B63C52862698}"/>
              </a:ext>
            </a:extLst>
          </p:cNvPr>
          <p:cNvSpPr/>
          <p:nvPr/>
        </p:nvSpPr>
        <p:spPr>
          <a:xfrm>
            <a:off x="2870791" y="2554928"/>
            <a:ext cx="935665" cy="263652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0147436-51D1-477C-964E-632DA6D03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767" y="-1"/>
            <a:ext cx="9822709" cy="1566053"/>
          </a:xfrm>
        </p:spPr>
        <p:txBody>
          <a:bodyPr>
            <a:normAutofit/>
          </a:bodyPr>
          <a:lstStyle/>
          <a:p>
            <a:r>
              <a:rPr lang="en-US" sz="6000" dirty="0"/>
              <a:t>Transportation</a:t>
            </a:r>
          </a:p>
        </p:txBody>
      </p:sp>
    </p:spTree>
    <p:extLst>
      <p:ext uri="{BB962C8B-B14F-4D97-AF65-F5344CB8AC3E}">
        <p14:creationId xmlns:p14="http://schemas.microsoft.com/office/powerpoint/2010/main" val="1025827979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Transportation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104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2" y="1771654"/>
            <a:ext cx="11354764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Revenue Projections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Based on permitting levels from 2015+</a:t>
            </a:r>
            <a:endParaRPr lang="en-US" sz="3200" dirty="0"/>
          </a:p>
          <a:p>
            <a:pPr lvl="2">
              <a:lnSpc>
                <a:spcPct val="120000"/>
              </a:lnSpc>
            </a:pPr>
            <a:r>
              <a:rPr lang="en-US" sz="2800" dirty="0"/>
              <a:t>Full calculated rates ≈</a:t>
            </a:r>
            <a:r>
              <a:rPr lang="en-US" sz="2800" u="sng" dirty="0"/>
              <a:t>$24.3 million per year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Examples of projects eligible for impact fee funding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Lane additions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Intersection improvements</a:t>
            </a:r>
          </a:p>
          <a:p>
            <a:pPr lvl="2">
              <a:lnSpc>
                <a:spcPct val="120000"/>
              </a:lnSpc>
            </a:pPr>
            <a:endParaRPr lang="en-US" sz="2800" u="sng" dirty="0"/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84405219"/>
      </p:ext>
    </p:extLst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105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92394" y="2011883"/>
            <a:ext cx="11687939" cy="62654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b="1" dirty="0"/>
              <a:t>Summary of Calculated Impact Fee Rates:</a:t>
            </a:r>
            <a:endParaRPr lang="en-US" sz="3600" b="1" u="sng" dirty="0">
              <a:solidFill>
                <a:srgbClr val="FFC000"/>
              </a:solidFill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69F8AC2-75A3-4D5C-AECB-94F66129FF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1653905"/>
              </p:ext>
            </p:extLst>
          </p:nvPr>
        </p:nvGraphicFramePr>
        <p:xfrm>
          <a:off x="223220" y="2739311"/>
          <a:ext cx="11810771" cy="2346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2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2513">
                  <a:extLst>
                    <a:ext uri="{9D8B030D-6E8A-4147-A177-3AD203B41FA5}">
                      <a16:colId xmlns:a16="http://schemas.microsoft.com/office/drawing/2014/main" val="4165802763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25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2513">
                  <a:extLst>
                    <a:ext uri="{9D8B030D-6E8A-4147-A177-3AD203B41FA5}">
                      <a16:colId xmlns:a16="http://schemas.microsoft.com/office/drawing/2014/main" val="2033531863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50788403"/>
                    </a:ext>
                  </a:extLst>
                </a:gridCol>
                <a:gridCol w="999016">
                  <a:extLst>
                    <a:ext uri="{9D8B030D-6E8A-4147-A177-3AD203B41FA5}">
                      <a16:colId xmlns:a16="http://schemas.microsoft.com/office/drawing/2014/main" val="2198531627"/>
                    </a:ext>
                  </a:extLst>
                </a:gridCol>
                <a:gridCol w="999016">
                  <a:extLst>
                    <a:ext uri="{9D8B030D-6E8A-4147-A177-3AD203B41FA5}">
                      <a16:colId xmlns:a16="http://schemas.microsoft.com/office/drawing/2014/main" val="214928638"/>
                    </a:ext>
                  </a:extLst>
                </a:gridCol>
              </a:tblGrid>
              <a:tr h="26408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Land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Public Buildings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Fire Rescue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Law Enforcement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Library Facilities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Parks &amp; Recreation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School Facilities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Transportation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Total Calculated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Total Adopted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11">
                  <a:txBody>
                    <a:bodyPr/>
                    <a:lstStyle/>
                    <a:p>
                      <a:pPr algn="l"/>
                      <a:r>
                        <a:rPr lang="en-US" sz="1400" b="1" dirty="0"/>
                        <a:t>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1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en-US" sz="1400" b="1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7471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Single</a:t>
                      </a:r>
                      <a:r>
                        <a:rPr lang="en-US" sz="1400" b="0" baseline="0" dirty="0"/>
                        <a:t> Family (2,000 sf)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$1,573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$852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$230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dirty="0"/>
                        <a:t>$311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$2,967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$8,322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$5,892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>
                          <a:solidFill>
                            <a:srgbClr val="FF0000"/>
                          </a:solidFill>
                        </a:rPr>
                        <a:t>$20,147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/>
                        <a:t>$13,055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gridSpan="11">
                  <a:txBody>
                    <a:bodyPr/>
                    <a:lstStyle/>
                    <a:p>
                      <a:pPr algn="l"/>
                      <a:r>
                        <a:rPr lang="en-US" sz="1400" b="1" dirty="0"/>
                        <a:t>Non-Residential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cs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cs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cs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1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en-US" sz="1400" b="1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3948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Light Industrial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$466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$193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cs typeface="Arial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$2,633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>
                          <a:solidFill>
                            <a:srgbClr val="FF0000"/>
                          </a:solidFill>
                        </a:rPr>
                        <a:t>$3,351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/>
                        <a:t>$1,683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78410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Office (50,000 sf)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$951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$114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$120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$5,847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>
                          <a:solidFill>
                            <a:srgbClr val="FF0000"/>
                          </a:solidFill>
                        </a:rPr>
                        <a:t>$7,032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/>
                        <a:t>$3,609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Retail (125,000 </a:t>
                      </a:r>
                      <a:r>
                        <a:rPr lang="en-US" sz="1400" b="0" dirty="0" err="1"/>
                        <a:t>sfgla</a:t>
                      </a:r>
                      <a:r>
                        <a:rPr lang="en-US" sz="1400" b="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</a:t>
                      </a:r>
                      <a:r>
                        <a:rPr lang="en-US" sz="1400" b="0" u="none" baseline="0" dirty="0"/>
                        <a:t> </a:t>
                      </a:r>
                      <a:r>
                        <a:rPr lang="en-US" sz="1400" b="0" u="none" baseline="0" dirty="0" err="1"/>
                        <a:t>sfgla</a:t>
                      </a:r>
                      <a:endParaRPr lang="en-US" sz="1400" b="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$2,503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$235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$8,323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>
                          <a:solidFill>
                            <a:srgbClr val="FF0000"/>
                          </a:solidFill>
                        </a:rPr>
                        <a:t>$11,376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/>
                        <a:t>$8,170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1A4D1E10-D4E5-4374-A0DB-D1A3A9DCA343}"/>
              </a:ext>
            </a:extLst>
          </p:cNvPr>
          <p:cNvSpPr/>
          <p:nvPr/>
        </p:nvSpPr>
        <p:spPr>
          <a:xfrm>
            <a:off x="10037379" y="2739311"/>
            <a:ext cx="1004869" cy="234696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9E234C9-A4EE-4AEB-9754-F13828885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297418859"/>
      </p:ext>
    </p:extLst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106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92394" y="2011883"/>
            <a:ext cx="11687939" cy="62654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b="1" dirty="0"/>
              <a:t>Summary of Maximum Allowable Impact Fee Rates:</a:t>
            </a:r>
            <a:endParaRPr lang="en-US" sz="3600" b="1" u="sng" dirty="0">
              <a:solidFill>
                <a:srgbClr val="FFC000"/>
              </a:solidFill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69F8AC2-75A3-4D5C-AECB-94F66129FF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11535"/>
              </p:ext>
            </p:extLst>
          </p:nvPr>
        </p:nvGraphicFramePr>
        <p:xfrm>
          <a:off x="292394" y="2845990"/>
          <a:ext cx="11367686" cy="25603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2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5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7616">
                  <a:extLst>
                    <a:ext uri="{9D8B030D-6E8A-4147-A177-3AD203B41FA5}">
                      <a16:colId xmlns:a16="http://schemas.microsoft.com/office/drawing/2014/main" val="4165802763"/>
                    </a:ext>
                  </a:extLst>
                </a:gridCol>
                <a:gridCol w="10654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76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0153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7616">
                  <a:extLst>
                    <a:ext uri="{9D8B030D-6E8A-4147-A177-3AD203B41FA5}">
                      <a16:colId xmlns:a16="http://schemas.microsoft.com/office/drawing/2014/main" val="2033531863"/>
                    </a:ext>
                  </a:extLst>
                </a:gridCol>
                <a:gridCol w="1147403">
                  <a:extLst>
                    <a:ext uri="{9D8B030D-6E8A-4147-A177-3AD203B41FA5}">
                      <a16:colId xmlns:a16="http://schemas.microsoft.com/office/drawing/2014/main" val="2050788403"/>
                    </a:ext>
                  </a:extLst>
                </a:gridCol>
                <a:gridCol w="1147403">
                  <a:extLst>
                    <a:ext uri="{9D8B030D-6E8A-4147-A177-3AD203B41FA5}">
                      <a16:colId xmlns:a16="http://schemas.microsoft.com/office/drawing/2014/main" val="2198531627"/>
                    </a:ext>
                  </a:extLst>
                </a:gridCol>
                <a:gridCol w="1147403">
                  <a:extLst>
                    <a:ext uri="{9D8B030D-6E8A-4147-A177-3AD203B41FA5}">
                      <a16:colId xmlns:a16="http://schemas.microsoft.com/office/drawing/2014/main" val="3708545896"/>
                    </a:ext>
                  </a:extLst>
                </a:gridCol>
              </a:tblGrid>
              <a:tr h="34732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Land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Public </a:t>
                      </a:r>
                      <a:r>
                        <a:rPr lang="en-US" sz="1400" dirty="0" err="1"/>
                        <a:t>Bldgs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Fire Rescue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Law </a:t>
                      </a:r>
                      <a:r>
                        <a:rPr lang="en-US" sz="1400" dirty="0" err="1"/>
                        <a:t>Enf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Library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Parks &amp; </a:t>
                      </a:r>
                      <a:r>
                        <a:rPr lang="en-US" sz="1400" dirty="0" err="1"/>
                        <a:t>Recr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School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/>
                        <a:t>Transp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Total Maximum Allowable*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Total Adopted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284">
                <a:tc gridSpan="10">
                  <a:txBody>
                    <a:bodyPr/>
                    <a:lstStyle/>
                    <a:p>
                      <a:pPr algn="l"/>
                      <a:r>
                        <a:rPr lang="en-US" sz="1400" b="1" dirty="0"/>
                        <a:t>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1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7471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Single</a:t>
                      </a:r>
                      <a:r>
                        <a:rPr lang="en-US" sz="1400" b="0" baseline="0" dirty="0"/>
                        <a:t> Family (2,000 sf)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$334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$414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$192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$311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$1,290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$8,322 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$5,892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u="none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$16,755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dirty="0"/>
                        <a:t>$13,055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gridSpan="10">
                  <a:txBody>
                    <a:bodyPr/>
                    <a:lstStyle/>
                    <a:p>
                      <a:pPr algn="l"/>
                      <a:r>
                        <a:rPr lang="en-US" sz="1400" b="1" dirty="0"/>
                        <a:t>Non-Residential</a:t>
                      </a:r>
                      <a:endParaRPr 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cs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cs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3948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Light Industrial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$110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$120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$11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u="none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u="none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$2,284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u="none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$2,525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/>
                        <a:t>$1,683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78410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Office (50,000 sf)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$196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$75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$15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$5,127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u="none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$5,413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/>
                        <a:t>$3,609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Retail (125,000 </a:t>
                      </a:r>
                      <a:r>
                        <a:rPr lang="en-US" sz="1400" b="0" dirty="0" err="1"/>
                        <a:t>sfgla</a:t>
                      </a:r>
                      <a:r>
                        <a:rPr lang="en-US" sz="1400" b="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</a:t>
                      </a:r>
                      <a:r>
                        <a:rPr lang="en-US" sz="1400" b="0" u="none" baseline="0" dirty="0"/>
                        <a:t> </a:t>
                      </a:r>
                      <a:r>
                        <a:rPr lang="en-US" sz="1400" b="0" u="none" baseline="0" dirty="0" err="1"/>
                        <a:t>sfgla</a:t>
                      </a:r>
                      <a:endParaRPr lang="en-US" sz="1400" b="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$504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$182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$86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$8,323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u="none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$9,095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/>
                        <a:t>$8,170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1A4D1E10-D4E5-4374-A0DB-D1A3A9DCA343}"/>
              </a:ext>
            </a:extLst>
          </p:cNvPr>
          <p:cNvSpPr/>
          <p:nvPr/>
        </p:nvSpPr>
        <p:spPr>
          <a:xfrm>
            <a:off x="9375228" y="2845991"/>
            <a:ext cx="1156138" cy="256032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9E234C9-A4EE-4AEB-9754-F13828885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Summary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A0A3D6-F4D1-4799-BC59-165E240B9774}"/>
              </a:ext>
            </a:extLst>
          </p:cNvPr>
          <p:cNvSpPr txBox="1"/>
          <p:nvPr/>
        </p:nvSpPr>
        <p:spPr>
          <a:xfrm>
            <a:off x="292394" y="5518436"/>
            <a:ext cx="10039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*Over the next four years</a:t>
            </a:r>
          </a:p>
        </p:txBody>
      </p:sp>
    </p:spTree>
    <p:extLst>
      <p:ext uri="{BB962C8B-B14F-4D97-AF65-F5344CB8AC3E}">
        <p14:creationId xmlns:p14="http://schemas.microsoft.com/office/powerpoint/2010/main" val="2787594688"/>
      </p:ext>
    </p:extLst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Presentation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107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7043C9C-9758-42FF-BFAA-9B35C0998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616" y="1771654"/>
            <a:ext cx="6806034" cy="4778032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sz="3200" b="1" dirty="0"/>
              <a:t>Background/Purpose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3200" b="1" dirty="0"/>
              <a:t>Technical Study</a:t>
            </a:r>
          </a:p>
          <a:p>
            <a:pPr lvl="1"/>
            <a:r>
              <a:rPr lang="en-US" sz="2800" dirty="0"/>
              <a:t>Public Buildings</a:t>
            </a:r>
          </a:p>
          <a:p>
            <a:pPr lvl="1"/>
            <a:r>
              <a:rPr lang="en-US" sz="2800" dirty="0"/>
              <a:t>Fire Rescue</a:t>
            </a:r>
          </a:p>
          <a:p>
            <a:pPr lvl="1"/>
            <a:r>
              <a:rPr lang="en-US" sz="2800" dirty="0"/>
              <a:t>Law Enforcement</a:t>
            </a:r>
          </a:p>
          <a:p>
            <a:pPr lvl="1"/>
            <a:r>
              <a:rPr lang="en-US" sz="2800" dirty="0"/>
              <a:t>Library Facilities</a:t>
            </a:r>
          </a:p>
          <a:p>
            <a:pPr lvl="1"/>
            <a:r>
              <a:rPr lang="en-US" sz="2800" dirty="0"/>
              <a:t>Parks &amp; Recreation Facilities</a:t>
            </a:r>
          </a:p>
          <a:p>
            <a:pPr lvl="1"/>
            <a:r>
              <a:rPr lang="en-US" sz="2800" dirty="0"/>
              <a:t>School Facilities</a:t>
            </a:r>
          </a:p>
          <a:p>
            <a:pPr lvl="1"/>
            <a:r>
              <a:rPr lang="en-US" sz="2800" dirty="0"/>
              <a:t>Transportation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3200" b="1" dirty="0">
                <a:solidFill>
                  <a:srgbClr val="FFC000"/>
                </a:solidFill>
              </a:rPr>
              <a:t>Next Steps</a:t>
            </a:r>
          </a:p>
        </p:txBody>
      </p:sp>
      <p:pic>
        <p:nvPicPr>
          <p:cNvPr id="9" name="Picture 8" descr="A beach with palm trees&#10;&#10;Description automatically generated with low confidence">
            <a:extLst>
              <a:ext uri="{FF2B5EF4-FFF2-40B4-BE49-F238E27FC236}">
                <a16:creationId xmlns:a16="http://schemas.microsoft.com/office/drawing/2014/main" id="{0CD0FD9E-8810-421D-9FBE-F07ABB35C8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599" y="2340324"/>
            <a:ext cx="2882901" cy="3640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9627507"/>
      </p:ext>
    </p:extLst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Next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200000"/>
              </a:lnSpc>
            </a:pPr>
            <a:r>
              <a:rPr lang="en-US" sz="2800" dirty="0"/>
              <a:t>Impact Fee Review Committee Input</a:t>
            </a:r>
          </a:p>
          <a:p>
            <a:pPr lvl="1">
              <a:lnSpc>
                <a:spcPct val="200000"/>
              </a:lnSpc>
            </a:pPr>
            <a:r>
              <a:rPr lang="en-US" sz="2800" dirty="0"/>
              <a:t>Final Technical Report</a:t>
            </a:r>
          </a:p>
          <a:p>
            <a:pPr lvl="1">
              <a:lnSpc>
                <a:spcPct val="200000"/>
              </a:lnSpc>
            </a:pPr>
            <a:r>
              <a:rPr lang="en-US" sz="2800" dirty="0"/>
              <a:t>BOCC Workshop</a:t>
            </a:r>
          </a:p>
          <a:p>
            <a:pPr lvl="1">
              <a:lnSpc>
                <a:spcPct val="200000"/>
              </a:lnSpc>
            </a:pPr>
            <a:r>
              <a:rPr lang="en-US" sz="2800" dirty="0"/>
              <a:t>Implementation Process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108</a:t>
            </a:fld>
            <a:endParaRPr lang="en-US" dirty="0"/>
          </a:p>
        </p:txBody>
      </p:sp>
      <p:pic>
        <p:nvPicPr>
          <p:cNvPr id="9" name="Picture 8" descr="A picture containing nature&#10;&#10;Description automatically generated">
            <a:extLst>
              <a:ext uri="{FF2B5EF4-FFF2-40B4-BE49-F238E27FC236}">
                <a16:creationId xmlns:a16="http://schemas.microsoft.com/office/drawing/2014/main" id="{D754FB62-0C2A-401D-884C-469BB6BB2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088" y="2859019"/>
            <a:ext cx="4718603" cy="2472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78875989"/>
      </p:ext>
    </p:extLst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/>
              <a:t>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109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ABE7D9F-D36A-42C2-AFBA-5D8AFBC419D3}"/>
              </a:ext>
            </a:extLst>
          </p:cNvPr>
          <p:cNvGrpSpPr/>
          <p:nvPr/>
        </p:nvGrpSpPr>
        <p:grpSpPr>
          <a:xfrm>
            <a:off x="3943751" y="1991483"/>
            <a:ext cx="4651884" cy="4418311"/>
            <a:chOff x="3943751" y="1991483"/>
            <a:chExt cx="4651884" cy="441831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0C41885-6EAD-4F5F-A7E6-E1D99EA621C0}"/>
                </a:ext>
              </a:extLst>
            </p:cNvPr>
            <p:cNvSpPr/>
            <p:nvPr/>
          </p:nvSpPr>
          <p:spPr>
            <a:xfrm>
              <a:off x="4215341" y="3288569"/>
              <a:ext cx="798562" cy="1543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9ABF9EB-F2D0-4716-AB04-8A490078A1A0}"/>
                </a:ext>
              </a:extLst>
            </p:cNvPr>
            <p:cNvSpPr/>
            <p:nvPr/>
          </p:nvSpPr>
          <p:spPr>
            <a:xfrm rot="927334">
              <a:off x="5269187" y="4701744"/>
              <a:ext cx="997193" cy="11342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F177FD9-718B-44F0-99CA-5AB8784DFF05}"/>
                </a:ext>
              </a:extLst>
            </p:cNvPr>
            <p:cNvSpPr/>
            <p:nvPr/>
          </p:nvSpPr>
          <p:spPr>
            <a:xfrm>
              <a:off x="5506988" y="2324100"/>
              <a:ext cx="798562" cy="1543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A013E51-6C41-4552-8D6A-F1208B81AA9C}"/>
                </a:ext>
              </a:extLst>
            </p:cNvPr>
            <p:cNvSpPr/>
            <p:nvPr/>
          </p:nvSpPr>
          <p:spPr>
            <a:xfrm>
              <a:off x="6970085" y="3429000"/>
              <a:ext cx="798562" cy="1479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aphic 4">
              <a:extLst>
                <a:ext uri="{FF2B5EF4-FFF2-40B4-BE49-F238E27FC236}">
                  <a16:creationId xmlns:a16="http://schemas.microsoft.com/office/drawing/2014/main" id="{49A7D4EB-2D79-4D37-9AD6-C44D26CFFB13}"/>
                </a:ext>
              </a:extLst>
            </p:cNvPr>
            <p:cNvGrpSpPr/>
            <p:nvPr/>
          </p:nvGrpSpPr>
          <p:grpSpPr>
            <a:xfrm>
              <a:off x="3943751" y="1991483"/>
              <a:ext cx="4651884" cy="4418311"/>
              <a:chOff x="3943751" y="1991483"/>
              <a:chExt cx="4651884" cy="4418311"/>
            </a:xfrm>
            <a:solidFill>
              <a:schemeClr val="accent1"/>
            </a:solidFill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1EDDFEAF-6724-4427-9F0D-204BE74D9C18}"/>
                  </a:ext>
                </a:extLst>
              </p:cNvPr>
              <p:cNvSpPr/>
              <p:nvPr/>
            </p:nvSpPr>
            <p:spPr>
              <a:xfrm>
                <a:off x="5063962" y="1991483"/>
                <a:ext cx="1939875" cy="2465449"/>
              </a:xfrm>
              <a:custGeom>
                <a:avLst/>
                <a:gdLst>
                  <a:gd name="connsiteX0" fmla="*/ 1607176 w 1939875"/>
                  <a:gd name="connsiteY0" fmla="*/ 2546 h 2465449"/>
                  <a:gd name="connsiteX1" fmla="*/ 1093563 w 1939875"/>
                  <a:gd name="connsiteY1" fmla="*/ 75223 h 2465449"/>
                  <a:gd name="connsiteX2" fmla="*/ 689349 w 1939875"/>
                  <a:gd name="connsiteY2" fmla="*/ 132362 h 2465449"/>
                  <a:gd name="connsiteX3" fmla="*/ 362691 w 1939875"/>
                  <a:gd name="connsiteY3" fmla="*/ 177945 h 2465449"/>
                  <a:gd name="connsiteX4" fmla="*/ 93044 w 1939875"/>
                  <a:gd name="connsiteY4" fmla="*/ 216466 h 2465449"/>
                  <a:gd name="connsiteX5" fmla="*/ 5602 w 1939875"/>
                  <a:gd name="connsiteY5" fmla="*/ 467238 h 2465449"/>
                  <a:gd name="connsiteX6" fmla="*/ 183697 w 1939875"/>
                  <a:gd name="connsiteY6" fmla="*/ 1569708 h 2465449"/>
                  <a:gd name="connsiteX7" fmla="*/ 331618 w 1939875"/>
                  <a:gd name="connsiteY7" fmla="*/ 1799679 h 2465449"/>
                  <a:gd name="connsiteX8" fmla="*/ 585343 w 1939875"/>
                  <a:gd name="connsiteY8" fmla="*/ 1898549 h 2465449"/>
                  <a:gd name="connsiteX9" fmla="*/ 878616 w 1939875"/>
                  <a:gd name="connsiteY9" fmla="*/ 2465450 h 2465449"/>
                  <a:gd name="connsiteX10" fmla="*/ 829566 w 1939875"/>
                  <a:gd name="connsiteY10" fmla="*/ 1994081 h 2465449"/>
                  <a:gd name="connsiteX11" fmla="*/ 1200395 w 1939875"/>
                  <a:gd name="connsiteY11" fmla="*/ 2139177 h 2465449"/>
                  <a:gd name="connsiteX12" fmla="*/ 1658024 w 1939875"/>
                  <a:gd name="connsiteY12" fmla="*/ 2318171 h 2465449"/>
                  <a:gd name="connsiteX13" fmla="*/ 1929340 w 1939875"/>
                  <a:gd name="connsiteY13" fmla="*/ 2148294 h 2465449"/>
                  <a:gd name="connsiteX14" fmla="*/ 1934219 w 1939875"/>
                  <a:gd name="connsiteY14" fmla="*/ 1330108 h 2465449"/>
                  <a:gd name="connsiteX15" fmla="*/ 1939869 w 1939875"/>
                  <a:gd name="connsiteY15" fmla="*/ 363873 h 2465449"/>
                  <a:gd name="connsiteX16" fmla="*/ 1607176 w 1939875"/>
                  <a:gd name="connsiteY16" fmla="*/ 2546 h 2465449"/>
                  <a:gd name="connsiteX17" fmla="*/ 907250 w 1939875"/>
                  <a:gd name="connsiteY17" fmla="*/ 1822919 h 2465449"/>
                  <a:gd name="connsiteX18" fmla="*/ 833289 w 1939875"/>
                  <a:gd name="connsiteY18" fmla="*/ 1835760 h 2465449"/>
                  <a:gd name="connsiteX19" fmla="*/ 741096 w 1939875"/>
                  <a:gd name="connsiteY19" fmla="*/ 1765909 h 2465449"/>
                  <a:gd name="connsiteX20" fmla="*/ 698851 w 1939875"/>
                  <a:gd name="connsiteY20" fmla="*/ 1660875 h 2465449"/>
                  <a:gd name="connsiteX21" fmla="*/ 720423 w 1939875"/>
                  <a:gd name="connsiteY21" fmla="*/ 1572790 h 2465449"/>
                  <a:gd name="connsiteX22" fmla="*/ 797465 w 1939875"/>
                  <a:gd name="connsiteY22" fmla="*/ 1555456 h 2465449"/>
                  <a:gd name="connsiteX23" fmla="*/ 885036 w 1939875"/>
                  <a:gd name="connsiteY23" fmla="*/ 1619657 h 2465449"/>
                  <a:gd name="connsiteX24" fmla="*/ 930748 w 1939875"/>
                  <a:gd name="connsiteY24" fmla="*/ 1733166 h 2465449"/>
                  <a:gd name="connsiteX25" fmla="*/ 907250 w 1939875"/>
                  <a:gd name="connsiteY25" fmla="*/ 1822919 h 2465449"/>
                  <a:gd name="connsiteX26" fmla="*/ 1035653 w 1939875"/>
                  <a:gd name="connsiteY26" fmla="*/ 997030 h 2465449"/>
                  <a:gd name="connsiteX27" fmla="*/ 920090 w 1939875"/>
                  <a:gd name="connsiteY27" fmla="*/ 1171915 h 2465449"/>
                  <a:gd name="connsiteX28" fmla="*/ 843818 w 1939875"/>
                  <a:gd name="connsiteY28" fmla="*/ 1282599 h 2465449"/>
                  <a:gd name="connsiteX29" fmla="*/ 836371 w 1939875"/>
                  <a:gd name="connsiteY29" fmla="*/ 1371582 h 2465449"/>
                  <a:gd name="connsiteX30" fmla="*/ 862694 w 1939875"/>
                  <a:gd name="connsiteY30" fmla="*/ 1467114 h 2465449"/>
                  <a:gd name="connsiteX31" fmla="*/ 694999 w 1939875"/>
                  <a:gd name="connsiteY31" fmla="*/ 1426924 h 2465449"/>
                  <a:gd name="connsiteX32" fmla="*/ 668291 w 1939875"/>
                  <a:gd name="connsiteY32" fmla="*/ 1311361 h 2465449"/>
                  <a:gd name="connsiteX33" fmla="*/ 737372 w 1939875"/>
                  <a:gd name="connsiteY33" fmla="*/ 1061488 h 2465449"/>
                  <a:gd name="connsiteX34" fmla="*/ 811718 w 1939875"/>
                  <a:gd name="connsiteY34" fmla="*/ 940661 h 2465449"/>
                  <a:gd name="connsiteX35" fmla="*/ 824558 w 1939875"/>
                  <a:gd name="connsiteY35" fmla="*/ 825098 h 2465449"/>
                  <a:gd name="connsiteX36" fmla="*/ 779489 w 1939875"/>
                  <a:gd name="connsiteY36" fmla="*/ 708508 h 2465449"/>
                  <a:gd name="connsiteX37" fmla="*/ 689606 w 1939875"/>
                  <a:gd name="connsiteY37" fmla="*/ 661897 h 2465449"/>
                  <a:gd name="connsiteX38" fmla="*/ 497001 w 1939875"/>
                  <a:gd name="connsiteY38" fmla="*/ 787476 h 2465449"/>
                  <a:gd name="connsiteX39" fmla="*/ 462204 w 1939875"/>
                  <a:gd name="connsiteY39" fmla="*/ 502677 h 2465449"/>
                  <a:gd name="connsiteX40" fmla="*/ 924379 w 1939875"/>
                  <a:gd name="connsiteY40" fmla="*/ 474069 h 2465449"/>
                  <a:gd name="connsiteX41" fmla="*/ 938195 w 1939875"/>
                  <a:gd name="connsiteY41" fmla="*/ 487012 h 2465449"/>
                  <a:gd name="connsiteX42" fmla="*/ 1058124 w 1939875"/>
                  <a:gd name="connsiteY42" fmla="*/ 792740 h 2465449"/>
                  <a:gd name="connsiteX43" fmla="*/ 1035782 w 1939875"/>
                  <a:gd name="connsiteY43" fmla="*/ 997030 h 246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939875" h="2465449">
                    <a:moveTo>
                      <a:pt x="1607176" y="2546"/>
                    </a:moveTo>
                    <a:lnTo>
                      <a:pt x="1093563" y="75223"/>
                    </a:lnTo>
                    <a:lnTo>
                      <a:pt x="689349" y="132362"/>
                    </a:lnTo>
                    <a:lnTo>
                      <a:pt x="362691" y="177945"/>
                    </a:lnTo>
                    <a:lnTo>
                      <a:pt x="93044" y="216466"/>
                    </a:lnTo>
                    <a:cubicBezTo>
                      <a:pt x="22551" y="226610"/>
                      <a:pt x="-14943" y="339734"/>
                      <a:pt x="5602" y="467238"/>
                    </a:cubicBezTo>
                    <a:cubicBezTo>
                      <a:pt x="69033" y="859767"/>
                      <a:pt x="128227" y="1226487"/>
                      <a:pt x="183697" y="1569708"/>
                    </a:cubicBezTo>
                    <a:cubicBezTo>
                      <a:pt x="200261" y="1672431"/>
                      <a:pt x="265233" y="1773613"/>
                      <a:pt x="331618" y="1799679"/>
                    </a:cubicBezTo>
                    <a:lnTo>
                      <a:pt x="585343" y="1898549"/>
                    </a:lnTo>
                    <a:lnTo>
                      <a:pt x="878616" y="2465450"/>
                    </a:lnTo>
                    <a:cubicBezTo>
                      <a:pt x="862784" y="2313253"/>
                      <a:pt x="846425" y="2156126"/>
                      <a:pt x="829566" y="1994081"/>
                    </a:cubicBezTo>
                    <a:lnTo>
                      <a:pt x="1200395" y="2139177"/>
                    </a:lnTo>
                    <a:lnTo>
                      <a:pt x="1658024" y="2318171"/>
                    </a:lnTo>
                    <a:cubicBezTo>
                      <a:pt x="1802991" y="2374797"/>
                      <a:pt x="1928313" y="2302249"/>
                      <a:pt x="1929340" y="2148294"/>
                    </a:cubicBezTo>
                    <a:cubicBezTo>
                      <a:pt x="1930881" y="1889779"/>
                      <a:pt x="1932512" y="1617051"/>
                      <a:pt x="1934219" y="1330108"/>
                    </a:cubicBezTo>
                    <a:cubicBezTo>
                      <a:pt x="1936017" y="1026306"/>
                      <a:pt x="1937943" y="704784"/>
                      <a:pt x="1939869" y="363873"/>
                    </a:cubicBezTo>
                    <a:cubicBezTo>
                      <a:pt x="1941025" y="141736"/>
                      <a:pt x="1785657" y="-22621"/>
                      <a:pt x="1607176" y="2546"/>
                    </a:cubicBezTo>
                    <a:close/>
                    <a:moveTo>
                      <a:pt x="907250" y="1822919"/>
                    </a:moveTo>
                    <a:cubicBezTo>
                      <a:pt x="887861" y="1842052"/>
                      <a:pt x="863079" y="1846417"/>
                      <a:pt x="833289" y="1835760"/>
                    </a:cubicBezTo>
                    <a:cubicBezTo>
                      <a:pt x="795937" y="1822817"/>
                      <a:pt x="763657" y="1798369"/>
                      <a:pt x="741096" y="1765909"/>
                    </a:cubicBezTo>
                    <a:cubicBezTo>
                      <a:pt x="718086" y="1735182"/>
                      <a:pt x="703525" y="1698972"/>
                      <a:pt x="698851" y="1660875"/>
                    </a:cubicBezTo>
                    <a:cubicBezTo>
                      <a:pt x="694318" y="1621930"/>
                      <a:pt x="701509" y="1592564"/>
                      <a:pt x="720423" y="1572790"/>
                    </a:cubicBezTo>
                    <a:cubicBezTo>
                      <a:pt x="739555" y="1552631"/>
                      <a:pt x="765364" y="1547109"/>
                      <a:pt x="797465" y="1555456"/>
                    </a:cubicBezTo>
                    <a:cubicBezTo>
                      <a:pt x="832930" y="1566627"/>
                      <a:pt x="863721" y="1589187"/>
                      <a:pt x="885036" y="1619657"/>
                    </a:cubicBezTo>
                    <a:cubicBezTo>
                      <a:pt x="910973" y="1652246"/>
                      <a:pt x="926857" y="1691691"/>
                      <a:pt x="930748" y="1733166"/>
                    </a:cubicBezTo>
                    <a:cubicBezTo>
                      <a:pt x="935113" y="1773356"/>
                      <a:pt x="926895" y="1803274"/>
                      <a:pt x="907250" y="1822919"/>
                    </a:cubicBezTo>
                    <a:close/>
                    <a:moveTo>
                      <a:pt x="1035653" y="997030"/>
                    </a:moveTo>
                    <a:cubicBezTo>
                      <a:pt x="1015622" y="1054169"/>
                      <a:pt x="976844" y="1112593"/>
                      <a:pt x="920090" y="1171915"/>
                    </a:cubicBezTo>
                    <a:cubicBezTo>
                      <a:pt x="877075" y="1218654"/>
                      <a:pt x="852036" y="1255249"/>
                      <a:pt x="843818" y="1282599"/>
                    </a:cubicBezTo>
                    <a:cubicBezTo>
                      <a:pt x="835588" y="1311502"/>
                      <a:pt x="833058" y="1341716"/>
                      <a:pt x="836371" y="1371582"/>
                    </a:cubicBezTo>
                    <a:cubicBezTo>
                      <a:pt x="839851" y="1404659"/>
                      <a:pt x="848749" y="1436927"/>
                      <a:pt x="862694" y="1467114"/>
                    </a:cubicBezTo>
                    <a:lnTo>
                      <a:pt x="694999" y="1426924"/>
                    </a:lnTo>
                    <a:cubicBezTo>
                      <a:pt x="681709" y="1389546"/>
                      <a:pt x="672747" y="1350781"/>
                      <a:pt x="668291" y="1311361"/>
                    </a:cubicBezTo>
                    <a:cubicBezTo>
                      <a:pt x="657634" y="1215444"/>
                      <a:pt x="679848" y="1132624"/>
                      <a:pt x="737372" y="1061488"/>
                    </a:cubicBezTo>
                    <a:cubicBezTo>
                      <a:pt x="768356" y="1025368"/>
                      <a:pt x="793446" y="984600"/>
                      <a:pt x="811718" y="940661"/>
                    </a:cubicBezTo>
                    <a:cubicBezTo>
                      <a:pt x="824481" y="903565"/>
                      <a:pt x="828872" y="864094"/>
                      <a:pt x="824558" y="825098"/>
                    </a:cubicBezTo>
                    <a:cubicBezTo>
                      <a:pt x="821797" y="782545"/>
                      <a:pt x="806068" y="741854"/>
                      <a:pt x="779489" y="708508"/>
                    </a:cubicBezTo>
                    <a:cubicBezTo>
                      <a:pt x="758199" y="680079"/>
                      <a:pt x="725110" y="662912"/>
                      <a:pt x="689606" y="661897"/>
                    </a:cubicBezTo>
                    <a:cubicBezTo>
                      <a:pt x="611794" y="660742"/>
                      <a:pt x="547592" y="703757"/>
                      <a:pt x="497001" y="787476"/>
                    </a:cubicBezTo>
                    <a:cubicBezTo>
                      <a:pt x="485612" y="694165"/>
                      <a:pt x="474017" y="599236"/>
                      <a:pt x="462204" y="502677"/>
                    </a:cubicBezTo>
                    <a:cubicBezTo>
                      <a:pt x="581927" y="367148"/>
                      <a:pt x="788849" y="354346"/>
                      <a:pt x="924379" y="474069"/>
                    </a:cubicBezTo>
                    <a:cubicBezTo>
                      <a:pt x="929104" y="478255"/>
                      <a:pt x="933714" y="482569"/>
                      <a:pt x="938195" y="487012"/>
                    </a:cubicBezTo>
                    <a:cubicBezTo>
                      <a:pt x="1008046" y="557891"/>
                      <a:pt x="1048493" y="660998"/>
                      <a:pt x="1058124" y="792740"/>
                    </a:cubicBezTo>
                    <a:cubicBezTo>
                      <a:pt x="1064582" y="861641"/>
                      <a:pt x="1056981" y="931146"/>
                      <a:pt x="1035782" y="99703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F43B4CCF-64D4-499A-B492-D853841D6587}"/>
                  </a:ext>
                </a:extLst>
              </p:cNvPr>
              <p:cNvSpPr/>
              <p:nvPr/>
            </p:nvSpPr>
            <p:spPr>
              <a:xfrm>
                <a:off x="3943751" y="2947287"/>
                <a:ext cx="1620387" cy="2538027"/>
              </a:xfrm>
              <a:custGeom>
                <a:avLst/>
                <a:gdLst>
                  <a:gd name="connsiteX0" fmla="*/ 1429112 w 1620387"/>
                  <a:gd name="connsiteY0" fmla="*/ 4503 h 2538027"/>
                  <a:gd name="connsiteX1" fmla="*/ 1037867 w 1620387"/>
                  <a:gd name="connsiteY1" fmla="*/ 94385 h 2538027"/>
                  <a:gd name="connsiteX2" fmla="*/ 742540 w 1620387"/>
                  <a:gd name="connsiteY2" fmla="*/ 162695 h 2538027"/>
                  <a:gd name="connsiteX3" fmla="*/ 325614 w 1620387"/>
                  <a:gd name="connsiteY3" fmla="*/ 259126 h 2538027"/>
                  <a:gd name="connsiteX4" fmla="*/ 202861 w 1620387"/>
                  <a:gd name="connsiteY4" fmla="*/ 481778 h 2538027"/>
                  <a:gd name="connsiteX5" fmla="*/ 8715 w 1620387"/>
                  <a:gd name="connsiteY5" fmla="*/ 1524797 h 2538027"/>
                  <a:gd name="connsiteX6" fmla="*/ 41329 w 1620387"/>
                  <a:gd name="connsiteY6" fmla="*/ 1766196 h 2538027"/>
                  <a:gd name="connsiteX7" fmla="*/ 190662 w 1620387"/>
                  <a:gd name="connsiteY7" fmla="*/ 1883171 h 2538027"/>
                  <a:gd name="connsiteX8" fmla="*/ 233292 w 1620387"/>
                  <a:gd name="connsiteY8" fmla="*/ 2538027 h 2538027"/>
                  <a:gd name="connsiteX9" fmla="*/ 340381 w 1620387"/>
                  <a:gd name="connsiteY9" fmla="*/ 2000403 h 2538027"/>
                  <a:gd name="connsiteX10" fmla="*/ 578954 w 1620387"/>
                  <a:gd name="connsiteY10" fmla="*/ 2188257 h 2538027"/>
                  <a:gd name="connsiteX11" fmla="*/ 895725 w 1620387"/>
                  <a:gd name="connsiteY11" fmla="*/ 2436075 h 2538027"/>
                  <a:gd name="connsiteX12" fmla="*/ 1170380 w 1620387"/>
                  <a:gd name="connsiteY12" fmla="*/ 2254898 h 2538027"/>
                  <a:gd name="connsiteX13" fmla="*/ 1606951 w 1620387"/>
                  <a:gd name="connsiteY13" fmla="*/ 330390 h 2538027"/>
                  <a:gd name="connsiteX14" fmla="*/ 1429112 w 1620387"/>
                  <a:gd name="connsiteY14" fmla="*/ 4503 h 2538027"/>
                  <a:gd name="connsiteX15" fmla="*/ 447983 w 1620387"/>
                  <a:gd name="connsiteY15" fmla="*/ 1818456 h 2538027"/>
                  <a:gd name="connsiteX16" fmla="*/ 389431 w 1620387"/>
                  <a:gd name="connsiteY16" fmla="*/ 1828985 h 2538027"/>
                  <a:gd name="connsiteX17" fmla="*/ 342307 w 1620387"/>
                  <a:gd name="connsiteY17" fmla="*/ 1749631 h 2538027"/>
                  <a:gd name="connsiteX18" fmla="*/ 342307 w 1620387"/>
                  <a:gd name="connsiteY18" fmla="*/ 1637022 h 2538027"/>
                  <a:gd name="connsiteX19" fmla="*/ 383267 w 1620387"/>
                  <a:gd name="connsiteY19" fmla="*/ 1545599 h 2538027"/>
                  <a:gd name="connsiteX20" fmla="*/ 444516 w 1620387"/>
                  <a:gd name="connsiteY20" fmla="*/ 1530190 h 2538027"/>
                  <a:gd name="connsiteX21" fmla="*/ 490613 w 1620387"/>
                  <a:gd name="connsiteY21" fmla="*/ 1599913 h 2538027"/>
                  <a:gd name="connsiteX22" fmla="*/ 492153 w 1620387"/>
                  <a:gd name="connsiteY22" fmla="*/ 1722410 h 2538027"/>
                  <a:gd name="connsiteX23" fmla="*/ 447983 w 1620387"/>
                  <a:gd name="connsiteY23" fmla="*/ 1818456 h 2538027"/>
                  <a:gd name="connsiteX24" fmla="*/ 768991 w 1620387"/>
                  <a:gd name="connsiteY24" fmla="*/ 965986 h 2538027"/>
                  <a:gd name="connsiteX25" fmla="*/ 638918 w 1620387"/>
                  <a:gd name="connsiteY25" fmla="*/ 1139844 h 2538027"/>
                  <a:gd name="connsiteX26" fmla="*/ 553530 w 1620387"/>
                  <a:gd name="connsiteY26" fmla="*/ 1250528 h 2538027"/>
                  <a:gd name="connsiteX27" fmla="*/ 523740 w 1620387"/>
                  <a:gd name="connsiteY27" fmla="*/ 1340410 h 2538027"/>
                  <a:gd name="connsiteX28" fmla="*/ 516293 w 1620387"/>
                  <a:gd name="connsiteY28" fmla="*/ 1439409 h 2538027"/>
                  <a:gd name="connsiteX29" fmla="*/ 406380 w 1620387"/>
                  <a:gd name="connsiteY29" fmla="*/ 1393826 h 2538027"/>
                  <a:gd name="connsiteX30" fmla="*/ 419220 w 1620387"/>
                  <a:gd name="connsiteY30" fmla="*/ 1276465 h 2538027"/>
                  <a:gd name="connsiteX31" fmla="*/ 536709 w 1620387"/>
                  <a:gd name="connsiteY31" fmla="*/ 1028647 h 2538027"/>
                  <a:gd name="connsiteX32" fmla="*/ 621969 w 1620387"/>
                  <a:gd name="connsiteY32" fmla="*/ 910645 h 2538027"/>
                  <a:gd name="connsiteX33" fmla="*/ 661132 w 1620387"/>
                  <a:gd name="connsiteY33" fmla="*/ 798934 h 2538027"/>
                  <a:gd name="connsiteX34" fmla="*/ 659591 w 1620387"/>
                  <a:gd name="connsiteY34" fmla="*/ 688250 h 2538027"/>
                  <a:gd name="connsiteX35" fmla="*/ 608230 w 1620387"/>
                  <a:gd name="connsiteY35" fmla="*/ 645749 h 2538027"/>
                  <a:gd name="connsiteX36" fmla="*/ 441948 w 1620387"/>
                  <a:gd name="connsiteY36" fmla="*/ 766319 h 2538027"/>
                  <a:gd name="connsiteX37" fmla="*/ 493309 w 1620387"/>
                  <a:gd name="connsiteY37" fmla="*/ 503221 h 2538027"/>
                  <a:gd name="connsiteX38" fmla="*/ 674358 w 1620387"/>
                  <a:gd name="connsiteY38" fmla="*/ 397031 h 2538027"/>
                  <a:gd name="connsiteX39" fmla="*/ 827414 w 1620387"/>
                  <a:gd name="connsiteY39" fmla="*/ 476513 h 2538027"/>
                  <a:gd name="connsiteX40" fmla="*/ 836916 w 1620387"/>
                  <a:gd name="connsiteY40" fmla="*/ 764907 h 2538027"/>
                  <a:gd name="connsiteX41" fmla="*/ 769248 w 1620387"/>
                  <a:gd name="connsiteY41" fmla="*/ 965986 h 2538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620387" h="2538027">
                    <a:moveTo>
                      <a:pt x="1429112" y="4503"/>
                    </a:moveTo>
                    <a:lnTo>
                      <a:pt x="1037867" y="94385"/>
                    </a:lnTo>
                    <a:lnTo>
                      <a:pt x="742540" y="162695"/>
                    </a:lnTo>
                    <a:lnTo>
                      <a:pt x="325614" y="259126"/>
                    </a:lnTo>
                    <a:cubicBezTo>
                      <a:pt x="277720" y="270169"/>
                      <a:pt x="223790" y="369938"/>
                      <a:pt x="202861" y="481778"/>
                    </a:cubicBezTo>
                    <a:cubicBezTo>
                      <a:pt x="136861" y="836774"/>
                      <a:pt x="72146" y="1184439"/>
                      <a:pt x="8715" y="1524797"/>
                    </a:cubicBezTo>
                    <a:cubicBezTo>
                      <a:pt x="-10674" y="1629061"/>
                      <a:pt x="3194" y="1736277"/>
                      <a:pt x="41329" y="1766196"/>
                    </a:cubicBezTo>
                    <a:lnTo>
                      <a:pt x="190662" y="1883171"/>
                    </a:lnTo>
                    <a:cubicBezTo>
                      <a:pt x="204183" y="2090928"/>
                      <a:pt x="218397" y="2309213"/>
                      <a:pt x="233292" y="2538027"/>
                    </a:cubicBezTo>
                    <a:cubicBezTo>
                      <a:pt x="268642" y="2360831"/>
                      <a:pt x="304338" y="2181619"/>
                      <a:pt x="340381" y="2000403"/>
                    </a:cubicBezTo>
                    <a:lnTo>
                      <a:pt x="578954" y="2188257"/>
                    </a:lnTo>
                    <a:lnTo>
                      <a:pt x="895725" y="2436075"/>
                    </a:lnTo>
                    <a:cubicBezTo>
                      <a:pt x="1001144" y="2518639"/>
                      <a:pt x="1127878" y="2441597"/>
                      <a:pt x="1170380" y="2254898"/>
                    </a:cubicBezTo>
                    <a:cubicBezTo>
                      <a:pt x="1310339" y="1638563"/>
                      <a:pt x="1455858" y="997060"/>
                      <a:pt x="1606951" y="330390"/>
                    </a:cubicBezTo>
                    <a:cubicBezTo>
                      <a:pt x="1654845" y="117626"/>
                      <a:pt x="1569842" y="-27855"/>
                      <a:pt x="1429112" y="4503"/>
                    </a:cubicBezTo>
                    <a:close/>
                    <a:moveTo>
                      <a:pt x="447983" y="1818456"/>
                    </a:moveTo>
                    <a:cubicBezTo>
                      <a:pt x="427952" y="1838230"/>
                      <a:pt x="408434" y="1841568"/>
                      <a:pt x="389431" y="1828985"/>
                    </a:cubicBezTo>
                    <a:cubicBezTo>
                      <a:pt x="365676" y="1813191"/>
                      <a:pt x="350139" y="1786740"/>
                      <a:pt x="342307" y="1749631"/>
                    </a:cubicBezTo>
                    <a:cubicBezTo>
                      <a:pt x="334602" y="1712484"/>
                      <a:pt x="334602" y="1674169"/>
                      <a:pt x="342307" y="1637022"/>
                    </a:cubicBezTo>
                    <a:cubicBezTo>
                      <a:pt x="347019" y="1603277"/>
                      <a:pt x="361220" y="1571575"/>
                      <a:pt x="383267" y="1545599"/>
                    </a:cubicBezTo>
                    <a:cubicBezTo>
                      <a:pt x="402913" y="1525311"/>
                      <a:pt x="423329" y="1519918"/>
                      <a:pt x="444516" y="1530190"/>
                    </a:cubicBezTo>
                    <a:cubicBezTo>
                      <a:pt x="465702" y="1540462"/>
                      <a:pt x="480854" y="1563447"/>
                      <a:pt x="490613" y="1599913"/>
                    </a:cubicBezTo>
                    <a:cubicBezTo>
                      <a:pt x="500615" y="1640078"/>
                      <a:pt x="501141" y="1682014"/>
                      <a:pt x="492153" y="1722410"/>
                    </a:cubicBezTo>
                    <a:cubicBezTo>
                      <a:pt x="483036" y="1766196"/>
                      <a:pt x="468270" y="1798168"/>
                      <a:pt x="447983" y="1818456"/>
                    </a:cubicBezTo>
                    <a:close/>
                    <a:moveTo>
                      <a:pt x="768991" y="965986"/>
                    </a:moveTo>
                    <a:cubicBezTo>
                      <a:pt x="734194" y="1029880"/>
                      <a:pt x="690382" y="1088432"/>
                      <a:pt x="638918" y="1139844"/>
                    </a:cubicBezTo>
                    <a:cubicBezTo>
                      <a:pt x="595004" y="1186455"/>
                      <a:pt x="567012" y="1223050"/>
                      <a:pt x="553530" y="1250528"/>
                    </a:cubicBezTo>
                    <a:cubicBezTo>
                      <a:pt x="539842" y="1279111"/>
                      <a:pt x="529827" y="1309311"/>
                      <a:pt x="523740" y="1340410"/>
                    </a:cubicBezTo>
                    <a:cubicBezTo>
                      <a:pt x="517192" y="1372973"/>
                      <a:pt x="514688" y="1406230"/>
                      <a:pt x="516293" y="1439409"/>
                    </a:cubicBezTo>
                    <a:lnTo>
                      <a:pt x="406380" y="1393826"/>
                    </a:lnTo>
                    <a:cubicBezTo>
                      <a:pt x="407407" y="1354419"/>
                      <a:pt x="411696" y="1315166"/>
                      <a:pt x="419220" y="1276465"/>
                    </a:cubicBezTo>
                    <a:cubicBezTo>
                      <a:pt x="435797" y="1184927"/>
                      <a:pt x="476334" y="1099423"/>
                      <a:pt x="536709" y="1028647"/>
                    </a:cubicBezTo>
                    <a:cubicBezTo>
                      <a:pt x="569169" y="992399"/>
                      <a:pt x="597739" y="952850"/>
                      <a:pt x="621969" y="910645"/>
                    </a:cubicBezTo>
                    <a:cubicBezTo>
                      <a:pt x="640382" y="875513"/>
                      <a:pt x="653582" y="837878"/>
                      <a:pt x="661132" y="798934"/>
                    </a:cubicBezTo>
                    <a:cubicBezTo>
                      <a:pt x="670403" y="762557"/>
                      <a:pt x="669876" y="724357"/>
                      <a:pt x="659591" y="688250"/>
                    </a:cubicBezTo>
                    <a:cubicBezTo>
                      <a:pt x="649576" y="659745"/>
                      <a:pt x="632498" y="645749"/>
                      <a:pt x="608230" y="645749"/>
                    </a:cubicBezTo>
                    <a:cubicBezTo>
                      <a:pt x="554557" y="645749"/>
                      <a:pt x="499087" y="687223"/>
                      <a:pt x="441948" y="766319"/>
                    </a:cubicBezTo>
                    <a:cubicBezTo>
                      <a:pt x="459064" y="679005"/>
                      <a:pt x="476193" y="591306"/>
                      <a:pt x="493309" y="503221"/>
                    </a:cubicBezTo>
                    <a:cubicBezTo>
                      <a:pt x="549678" y="441202"/>
                      <a:pt x="609642" y="404992"/>
                      <a:pt x="674358" y="397031"/>
                    </a:cubicBezTo>
                    <a:cubicBezTo>
                      <a:pt x="744337" y="388300"/>
                      <a:pt x="796212" y="414109"/>
                      <a:pt x="827414" y="476513"/>
                    </a:cubicBezTo>
                    <a:cubicBezTo>
                      <a:pt x="859772" y="540715"/>
                      <a:pt x="863110" y="638301"/>
                      <a:pt x="836916" y="764907"/>
                    </a:cubicBezTo>
                    <a:cubicBezTo>
                      <a:pt x="823716" y="834732"/>
                      <a:pt x="800950" y="902388"/>
                      <a:pt x="769248" y="96598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24A3C08B-3A0F-4FF8-8831-AE76C4708467}"/>
                  </a:ext>
                </a:extLst>
              </p:cNvPr>
              <p:cNvSpPr/>
              <p:nvPr/>
            </p:nvSpPr>
            <p:spPr>
              <a:xfrm>
                <a:off x="6171523" y="3288569"/>
                <a:ext cx="2424112" cy="2423377"/>
              </a:xfrm>
              <a:custGeom>
                <a:avLst/>
                <a:gdLst>
                  <a:gd name="connsiteX0" fmla="*/ 1935046 w 2424112"/>
                  <a:gd name="connsiteY0" fmla="*/ 144476 h 2423377"/>
                  <a:gd name="connsiteX1" fmla="*/ 1167323 w 2424112"/>
                  <a:gd name="connsiteY1" fmla="*/ 78220 h 2423377"/>
                  <a:gd name="connsiteX2" fmla="*/ 275948 w 2424112"/>
                  <a:gd name="connsiteY2" fmla="*/ 1178 h 2423377"/>
                  <a:gd name="connsiteX3" fmla="*/ 11565 w 2424112"/>
                  <a:gd name="connsiteY3" fmla="*/ 192114 h 2423377"/>
                  <a:gd name="connsiteX4" fmla="*/ 6172 w 2424112"/>
                  <a:gd name="connsiteY4" fmla="*/ 817052 h 2423377"/>
                  <a:gd name="connsiteX5" fmla="*/ 9 w 2424112"/>
                  <a:gd name="connsiteY5" fmla="*/ 1537009 h 2423377"/>
                  <a:gd name="connsiteX6" fmla="*/ 315367 w 2424112"/>
                  <a:gd name="connsiteY6" fmla="*/ 1815131 h 2423377"/>
                  <a:gd name="connsiteX7" fmla="*/ 876490 w 2424112"/>
                  <a:gd name="connsiteY7" fmla="*/ 1778408 h 2423377"/>
                  <a:gd name="connsiteX8" fmla="*/ 1381114 w 2424112"/>
                  <a:gd name="connsiteY8" fmla="*/ 2423377 h 2423377"/>
                  <a:gd name="connsiteX9" fmla="*/ 1302532 w 2424112"/>
                  <a:gd name="connsiteY9" fmla="*/ 1750416 h 2423377"/>
                  <a:gd name="connsiteX10" fmla="*/ 2259522 w 2424112"/>
                  <a:gd name="connsiteY10" fmla="*/ 1687626 h 2423377"/>
                  <a:gd name="connsiteX11" fmla="*/ 2417201 w 2424112"/>
                  <a:gd name="connsiteY11" fmla="*/ 1437497 h 2423377"/>
                  <a:gd name="connsiteX12" fmla="*/ 2283405 w 2424112"/>
                  <a:gd name="connsiteY12" fmla="*/ 857371 h 2423377"/>
                  <a:gd name="connsiteX13" fmla="*/ 2164118 w 2424112"/>
                  <a:gd name="connsiteY13" fmla="*/ 340419 h 2423377"/>
                  <a:gd name="connsiteX14" fmla="*/ 1935046 w 2424112"/>
                  <a:gd name="connsiteY14" fmla="*/ 144476 h 2423377"/>
                  <a:gd name="connsiteX15" fmla="*/ 1415783 w 2424112"/>
                  <a:gd name="connsiteY15" fmla="*/ 1494251 h 2423377"/>
                  <a:gd name="connsiteX16" fmla="*/ 1309466 w 2424112"/>
                  <a:gd name="connsiteY16" fmla="*/ 1545612 h 2423377"/>
                  <a:gd name="connsiteX17" fmla="*/ 1168222 w 2424112"/>
                  <a:gd name="connsiteY17" fmla="*/ 1504010 h 2423377"/>
                  <a:gd name="connsiteX18" fmla="*/ 1105690 w 2424112"/>
                  <a:gd name="connsiteY18" fmla="*/ 1393712 h 2423377"/>
                  <a:gd name="connsiteX19" fmla="*/ 1145366 w 2424112"/>
                  <a:gd name="connsiteY19" fmla="*/ 1281230 h 2423377"/>
                  <a:gd name="connsiteX20" fmla="*/ 1262470 w 2424112"/>
                  <a:gd name="connsiteY20" fmla="*/ 1235904 h 2423377"/>
                  <a:gd name="connsiteX21" fmla="*/ 1383939 w 2424112"/>
                  <a:gd name="connsiteY21" fmla="*/ 1275966 h 2423377"/>
                  <a:gd name="connsiteX22" fmla="*/ 1446472 w 2424112"/>
                  <a:gd name="connsiteY22" fmla="*/ 1382669 h 2423377"/>
                  <a:gd name="connsiteX23" fmla="*/ 1415783 w 2424112"/>
                  <a:gd name="connsiteY23" fmla="*/ 1494251 h 2423377"/>
                  <a:gd name="connsiteX24" fmla="*/ 1544957 w 2424112"/>
                  <a:gd name="connsiteY24" fmla="*/ 691346 h 2423377"/>
                  <a:gd name="connsiteX25" fmla="*/ 1422845 w 2424112"/>
                  <a:gd name="connsiteY25" fmla="*/ 840422 h 2423377"/>
                  <a:gd name="connsiteX26" fmla="*/ 1329368 w 2424112"/>
                  <a:gd name="connsiteY26" fmla="*/ 949436 h 2423377"/>
                  <a:gd name="connsiteX27" fmla="*/ 1319224 w 2424112"/>
                  <a:gd name="connsiteY27" fmla="*/ 1035466 h 2423377"/>
                  <a:gd name="connsiteX28" fmla="*/ 1353636 w 2424112"/>
                  <a:gd name="connsiteY28" fmla="*/ 1123808 h 2423377"/>
                  <a:gd name="connsiteX29" fmla="*/ 1115834 w 2424112"/>
                  <a:gd name="connsiteY29" fmla="*/ 1125862 h 2423377"/>
                  <a:gd name="connsiteX30" fmla="*/ 1082320 w 2424112"/>
                  <a:gd name="connsiteY30" fmla="*/ 1010299 h 2423377"/>
                  <a:gd name="connsiteX31" fmla="*/ 1193903 w 2424112"/>
                  <a:gd name="connsiteY31" fmla="*/ 762224 h 2423377"/>
                  <a:gd name="connsiteX32" fmla="*/ 1292388 w 2424112"/>
                  <a:gd name="connsiteY32" fmla="*/ 655906 h 2423377"/>
                  <a:gd name="connsiteX33" fmla="*/ 1308824 w 2424112"/>
                  <a:gd name="connsiteY33" fmla="*/ 564868 h 2423377"/>
                  <a:gd name="connsiteX34" fmla="*/ 1257462 w 2424112"/>
                  <a:gd name="connsiteY34" fmla="*/ 475885 h 2423377"/>
                  <a:gd name="connsiteX35" fmla="*/ 1148063 w 2424112"/>
                  <a:gd name="connsiteY35" fmla="*/ 437364 h 2423377"/>
                  <a:gd name="connsiteX36" fmla="*/ 866731 w 2424112"/>
                  <a:gd name="connsiteY36" fmla="*/ 530970 h 2423377"/>
                  <a:gd name="connsiteX37" fmla="*/ 846828 w 2424112"/>
                  <a:gd name="connsiteY37" fmla="*/ 295607 h 2423377"/>
                  <a:gd name="connsiteX38" fmla="*/ 1154996 w 2424112"/>
                  <a:gd name="connsiteY38" fmla="*/ 244245 h 2423377"/>
                  <a:gd name="connsiteX39" fmla="*/ 1432604 w 2424112"/>
                  <a:gd name="connsiteY39" fmla="*/ 333229 h 2423377"/>
                  <a:gd name="connsiteX40" fmla="*/ 1561008 w 2424112"/>
                  <a:gd name="connsiteY40" fmla="*/ 543040 h 2423377"/>
                  <a:gd name="connsiteX41" fmla="*/ 1544957 w 2424112"/>
                  <a:gd name="connsiteY41" fmla="*/ 691346 h 2423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424112" h="2423377">
                    <a:moveTo>
                      <a:pt x="1935046" y="144476"/>
                    </a:moveTo>
                    <a:lnTo>
                      <a:pt x="1167323" y="78220"/>
                    </a:lnTo>
                    <a:lnTo>
                      <a:pt x="275948" y="1178"/>
                    </a:lnTo>
                    <a:cubicBezTo>
                      <a:pt x="132392" y="-11020"/>
                      <a:pt x="12721" y="72827"/>
                      <a:pt x="11565" y="192114"/>
                    </a:cubicBezTo>
                    <a:cubicBezTo>
                      <a:pt x="9767" y="391049"/>
                      <a:pt x="7970" y="599370"/>
                      <a:pt x="6172" y="817052"/>
                    </a:cubicBezTo>
                    <a:cubicBezTo>
                      <a:pt x="4207" y="1045443"/>
                      <a:pt x="2153" y="1285429"/>
                      <a:pt x="9" y="1537009"/>
                    </a:cubicBezTo>
                    <a:cubicBezTo>
                      <a:pt x="-1275" y="1700082"/>
                      <a:pt x="141252" y="1826430"/>
                      <a:pt x="315367" y="1815131"/>
                    </a:cubicBezTo>
                    <a:lnTo>
                      <a:pt x="876490" y="1778408"/>
                    </a:lnTo>
                    <a:lnTo>
                      <a:pt x="1381114" y="2423377"/>
                    </a:lnTo>
                    <a:cubicBezTo>
                      <a:pt x="1353803" y="2189594"/>
                      <a:pt x="1327609" y="1965273"/>
                      <a:pt x="1302532" y="1750416"/>
                    </a:cubicBezTo>
                    <a:lnTo>
                      <a:pt x="2259522" y="1687626"/>
                    </a:lnTo>
                    <a:cubicBezTo>
                      <a:pt x="2377909" y="1679665"/>
                      <a:pt x="2446990" y="1566671"/>
                      <a:pt x="2417201" y="1437497"/>
                    </a:cubicBezTo>
                    <a:cubicBezTo>
                      <a:pt x="2370886" y="1236418"/>
                      <a:pt x="2326291" y="1043042"/>
                      <a:pt x="2283405" y="857371"/>
                    </a:cubicBezTo>
                    <a:cubicBezTo>
                      <a:pt x="2242148" y="678467"/>
                      <a:pt x="2202382" y="506149"/>
                      <a:pt x="2164118" y="340419"/>
                    </a:cubicBezTo>
                    <a:cubicBezTo>
                      <a:pt x="2140235" y="240265"/>
                      <a:pt x="2039053" y="153593"/>
                      <a:pt x="1935046" y="144476"/>
                    </a:cubicBezTo>
                    <a:close/>
                    <a:moveTo>
                      <a:pt x="1415783" y="1494251"/>
                    </a:moveTo>
                    <a:cubicBezTo>
                      <a:pt x="1389473" y="1525980"/>
                      <a:pt x="1350670" y="1544714"/>
                      <a:pt x="1309466" y="1545612"/>
                    </a:cubicBezTo>
                    <a:cubicBezTo>
                      <a:pt x="1258823" y="1550068"/>
                      <a:pt x="1208373" y="1535199"/>
                      <a:pt x="1168222" y="1504010"/>
                    </a:cubicBezTo>
                    <a:cubicBezTo>
                      <a:pt x="1133040" y="1477456"/>
                      <a:pt x="1110415" y="1437536"/>
                      <a:pt x="1105690" y="1393712"/>
                    </a:cubicBezTo>
                    <a:cubicBezTo>
                      <a:pt x="1099937" y="1352006"/>
                      <a:pt x="1114716" y="1310095"/>
                      <a:pt x="1145366" y="1281230"/>
                    </a:cubicBezTo>
                    <a:cubicBezTo>
                      <a:pt x="1177018" y="1251453"/>
                      <a:pt x="1219018" y="1235198"/>
                      <a:pt x="1262470" y="1235904"/>
                    </a:cubicBezTo>
                    <a:cubicBezTo>
                      <a:pt x="1306397" y="1234620"/>
                      <a:pt x="1349386" y="1248795"/>
                      <a:pt x="1383939" y="1275966"/>
                    </a:cubicBezTo>
                    <a:cubicBezTo>
                      <a:pt x="1418531" y="1301454"/>
                      <a:pt x="1441143" y="1340026"/>
                      <a:pt x="1446472" y="1382669"/>
                    </a:cubicBezTo>
                    <a:cubicBezTo>
                      <a:pt x="1453200" y="1422564"/>
                      <a:pt x="1441978" y="1463409"/>
                      <a:pt x="1415783" y="1494251"/>
                    </a:cubicBezTo>
                    <a:close/>
                    <a:moveTo>
                      <a:pt x="1544957" y="691346"/>
                    </a:moveTo>
                    <a:cubicBezTo>
                      <a:pt x="1526082" y="736415"/>
                      <a:pt x="1485763" y="785850"/>
                      <a:pt x="1422845" y="840422"/>
                    </a:cubicBezTo>
                    <a:cubicBezTo>
                      <a:pt x="1371484" y="886390"/>
                      <a:pt x="1340026" y="922985"/>
                      <a:pt x="1329368" y="949436"/>
                    </a:cubicBezTo>
                    <a:cubicBezTo>
                      <a:pt x="1318672" y="976773"/>
                      <a:pt x="1315167" y="1006396"/>
                      <a:pt x="1319224" y="1035466"/>
                    </a:cubicBezTo>
                    <a:cubicBezTo>
                      <a:pt x="1323654" y="1067195"/>
                      <a:pt x="1335429" y="1097447"/>
                      <a:pt x="1353636" y="1123808"/>
                    </a:cubicBezTo>
                    <a:lnTo>
                      <a:pt x="1115834" y="1125862"/>
                    </a:lnTo>
                    <a:cubicBezTo>
                      <a:pt x="1097934" y="1089614"/>
                      <a:pt x="1086596" y="1050489"/>
                      <a:pt x="1082320" y="1010299"/>
                    </a:cubicBezTo>
                    <a:cubicBezTo>
                      <a:pt x="1072690" y="915538"/>
                      <a:pt x="1110569" y="832846"/>
                      <a:pt x="1193903" y="762224"/>
                    </a:cubicBezTo>
                    <a:cubicBezTo>
                      <a:pt x="1244237" y="719466"/>
                      <a:pt x="1276851" y="684155"/>
                      <a:pt x="1292388" y="655906"/>
                    </a:cubicBezTo>
                    <a:cubicBezTo>
                      <a:pt x="1307706" y="628184"/>
                      <a:pt x="1313484" y="596199"/>
                      <a:pt x="1308824" y="564868"/>
                    </a:cubicBezTo>
                    <a:cubicBezTo>
                      <a:pt x="1304329" y="529519"/>
                      <a:pt x="1285814" y="497456"/>
                      <a:pt x="1257462" y="475885"/>
                    </a:cubicBezTo>
                    <a:cubicBezTo>
                      <a:pt x="1226016" y="451758"/>
                      <a:pt x="1187688" y="438263"/>
                      <a:pt x="1148063" y="437364"/>
                    </a:cubicBezTo>
                    <a:cubicBezTo>
                      <a:pt x="1045776" y="431547"/>
                      <a:pt x="945134" y="465035"/>
                      <a:pt x="866731" y="530970"/>
                    </a:cubicBezTo>
                    <a:cubicBezTo>
                      <a:pt x="859964" y="451270"/>
                      <a:pt x="853338" y="372815"/>
                      <a:pt x="846828" y="295607"/>
                    </a:cubicBezTo>
                    <a:cubicBezTo>
                      <a:pt x="936711" y="253105"/>
                      <a:pt x="1039433" y="236413"/>
                      <a:pt x="1154996" y="244245"/>
                    </a:cubicBezTo>
                    <a:cubicBezTo>
                      <a:pt x="1270559" y="252078"/>
                      <a:pt x="1361341" y="281996"/>
                      <a:pt x="1432604" y="333229"/>
                    </a:cubicBezTo>
                    <a:cubicBezTo>
                      <a:pt x="1502764" y="382227"/>
                      <a:pt x="1549297" y="458268"/>
                      <a:pt x="1561008" y="543040"/>
                    </a:cubicBezTo>
                    <a:cubicBezTo>
                      <a:pt x="1569829" y="593001"/>
                      <a:pt x="1564269" y="644427"/>
                      <a:pt x="1544957" y="69134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BD497470-F3E4-4337-8601-2AC777A5802B}"/>
                  </a:ext>
                </a:extLst>
              </p:cNvPr>
              <p:cNvSpPr/>
              <p:nvPr/>
            </p:nvSpPr>
            <p:spPr>
              <a:xfrm>
                <a:off x="4622662" y="4121919"/>
                <a:ext cx="2732807" cy="2287875"/>
              </a:xfrm>
              <a:custGeom>
                <a:avLst/>
                <a:gdLst>
                  <a:gd name="connsiteX0" fmla="*/ 2462716 w 2732807"/>
                  <a:gd name="connsiteY0" fmla="*/ 830789 h 2287875"/>
                  <a:gd name="connsiteX1" fmla="*/ 1789369 w 2732807"/>
                  <a:gd name="connsiteY1" fmla="*/ 589134 h 2287875"/>
                  <a:gd name="connsiteX2" fmla="*/ 1192679 w 2732807"/>
                  <a:gd name="connsiteY2" fmla="*/ 374957 h 2287875"/>
                  <a:gd name="connsiteX3" fmla="*/ 182145 w 2732807"/>
                  <a:gd name="connsiteY3" fmla="*/ 12347 h 2287875"/>
                  <a:gd name="connsiteX4" fmla="*/ 7517 w 2732807"/>
                  <a:gd name="connsiteY4" fmla="*/ 208290 h 2287875"/>
                  <a:gd name="connsiteX5" fmla="*/ 138488 w 2732807"/>
                  <a:gd name="connsiteY5" fmla="*/ 812684 h 2287875"/>
                  <a:gd name="connsiteX6" fmla="*/ 237486 w 2732807"/>
                  <a:gd name="connsiteY6" fmla="*/ 1269029 h 2287875"/>
                  <a:gd name="connsiteX7" fmla="*/ 432788 w 2732807"/>
                  <a:gd name="connsiteY7" fmla="*/ 1496560 h 2287875"/>
                  <a:gd name="connsiteX8" fmla="*/ 761757 w 2732807"/>
                  <a:gd name="connsiteY8" fmla="*/ 1664896 h 2287875"/>
                  <a:gd name="connsiteX9" fmla="*/ 1042319 w 2732807"/>
                  <a:gd name="connsiteY9" fmla="*/ 2085160 h 2287875"/>
                  <a:gd name="connsiteX10" fmla="*/ 1052847 w 2732807"/>
                  <a:gd name="connsiteY10" fmla="*/ 1813716 h 2287875"/>
                  <a:gd name="connsiteX11" fmla="*/ 1886057 w 2732807"/>
                  <a:gd name="connsiteY11" fmla="*/ 2240271 h 2287875"/>
                  <a:gd name="connsiteX12" fmla="*/ 2181384 w 2732807"/>
                  <a:gd name="connsiteY12" fmla="*/ 2235778 h 2287875"/>
                  <a:gd name="connsiteX13" fmla="*/ 2397872 w 2732807"/>
                  <a:gd name="connsiteY13" fmla="*/ 1832206 h 2287875"/>
                  <a:gd name="connsiteX14" fmla="*/ 2706040 w 2732807"/>
                  <a:gd name="connsiteY14" fmla="*/ 1256959 h 2287875"/>
                  <a:gd name="connsiteX15" fmla="*/ 2462716 w 2732807"/>
                  <a:gd name="connsiteY15" fmla="*/ 830789 h 2287875"/>
                  <a:gd name="connsiteX16" fmla="*/ 1172905 w 2732807"/>
                  <a:gd name="connsiteY16" fmla="*/ 1743222 h 2287875"/>
                  <a:gd name="connsiteX17" fmla="*/ 1081353 w 2732807"/>
                  <a:gd name="connsiteY17" fmla="*/ 1723063 h 2287875"/>
                  <a:gd name="connsiteX18" fmla="*/ 977732 w 2732807"/>
                  <a:gd name="connsiteY18" fmla="*/ 1645251 h 2287875"/>
                  <a:gd name="connsiteX19" fmla="*/ 939211 w 2732807"/>
                  <a:gd name="connsiteY19" fmla="*/ 1562688 h 2287875"/>
                  <a:gd name="connsiteX20" fmla="*/ 979144 w 2732807"/>
                  <a:gd name="connsiteY20" fmla="*/ 1515371 h 2287875"/>
                  <a:gd name="connsiteX21" fmla="*/ 979914 w 2732807"/>
                  <a:gd name="connsiteY21" fmla="*/ 1515307 h 2287875"/>
                  <a:gd name="connsiteX22" fmla="*/ 1081738 w 2732807"/>
                  <a:gd name="connsiteY22" fmla="*/ 1536878 h 2287875"/>
                  <a:gd name="connsiteX23" fmla="*/ 1180609 w 2732807"/>
                  <a:gd name="connsiteY23" fmla="*/ 1612637 h 2287875"/>
                  <a:gd name="connsiteX24" fmla="*/ 1216947 w 2732807"/>
                  <a:gd name="connsiteY24" fmla="*/ 1699180 h 2287875"/>
                  <a:gd name="connsiteX25" fmla="*/ 1172905 w 2732807"/>
                  <a:gd name="connsiteY25" fmla="*/ 1743222 h 2287875"/>
                  <a:gd name="connsiteX26" fmla="*/ 1486337 w 2732807"/>
                  <a:gd name="connsiteY26" fmla="*/ 1271212 h 2287875"/>
                  <a:gd name="connsiteX27" fmla="*/ 1305160 w 2732807"/>
                  <a:gd name="connsiteY27" fmla="*/ 1337982 h 2287875"/>
                  <a:gd name="connsiteX28" fmla="*/ 1187029 w 2732807"/>
                  <a:gd name="connsiteY28" fmla="*/ 1378301 h 2287875"/>
                  <a:gd name="connsiteX29" fmla="*/ 1161990 w 2732807"/>
                  <a:gd name="connsiteY29" fmla="*/ 1434284 h 2287875"/>
                  <a:gd name="connsiteX30" fmla="*/ 1178811 w 2732807"/>
                  <a:gd name="connsiteY30" fmla="*/ 1507731 h 2287875"/>
                  <a:gd name="connsiteX31" fmla="*/ 969642 w 2732807"/>
                  <a:gd name="connsiteY31" fmla="*/ 1408604 h 2287875"/>
                  <a:gd name="connsiteX32" fmla="*/ 951794 w 2732807"/>
                  <a:gd name="connsiteY32" fmla="*/ 1317822 h 2287875"/>
                  <a:gd name="connsiteX33" fmla="*/ 1085334 w 2732807"/>
                  <a:gd name="connsiteY33" fmla="*/ 1173626 h 2287875"/>
                  <a:gd name="connsiteX34" fmla="*/ 1207445 w 2732807"/>
                  <a:gd name="connsiteY34" fmla="*/ 1122264 h 2287875"/>
                  <a:gd name="connsiteX35" fmla="*/ 1246736 w 2732807"/>
                  <a:gd name="connsiteY35" fmla="*/ 1042654 h 2287875"/>
                  <a:gd name="connsiteX36" fmla="*/ 1208215 w 2732807"/>
                  <a:gd name="connsiteY36" fmla="*/ 928375 h 2287875"/>
                  <a:gd name="connsiteX37" fmla="*/ 1090085 w 2732807"/>
                  <a:gd name="connsiteY37" fmla="*/ 840419 h 2287875"/>
                  <a:gd name="connsiteX38" fmla="*/ 786796 w 2732807"/>
                  <a:gd name="connsiteY38" fmla="*/ 831559 h 2287875"/>
                  <a:gd name="connsiteX39" fmla="*/ 775240 w 2732807"/>
                  <a:gd name="connsiteY39" fmla="*/ 564481 h 2287875"/>
                  <a:gd name="connsiteX40" fmla="*/ 1134769 w 2732807"/>
                  <a:gd name="connsiteY40" fmla="*/ 610064 h 2287875"/>
                  <a:gd name="connsiteX41" fmla="*/ 1472726 w 2732807"/>
                  <a:gd name="connsiteY41" fmla="*/ 840034 h 2287875"/>
                  <a:gd name="connsiteX42" fmla="*/ 1560169 w 2732807"/>
                  <a:gd name="connsiteY42" fmla="*/ 1137159 h 2287875"/>
                  <a:gd name="connsiteX43" fmla="*/ 1486337 w 2732807"/>
                  <a:gd name="connsiteY43" fmla="*/ 1271212 h 2287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732807" h="2287875">
                    <a:moveTo>
                      <a:pt x="2462716" y="830789"/>
                    </a:moveTo>
                    <a:lnTo>
                      <a:pt x="1789369" y="589134"/>
                    </a:lnTo>
                    <a:lnTo>
                      <a:pt x="1192679" y="374957"/>
                    </a:lnTo>
                    <a:lnTo>
                      <a:pt x="182145" y="12347"/>
                    </a:lnTo>
                    <a:cubicBezTo>
                      <a:pt x="50531" y="-34778"/>
                      <a:pt x="-24970" y="57801"/>
                      <a:pt x="7517" y="208290"/>
                    </a:cubicBezTo>
                    <a:lnTo>
                      <a:pt x="138488" y="812684"/>
                    </a:lnTo>
                    <a:lnTo>
                      <a:pt x="237486" y="1269029"/>
                    </a:lnTo>
                    <a:cubicBezTo>
                      <a:pt x="255078" y="1349923"/>
                      <a:pt x="341365" y="1449821"/>
                      <a:pt x="432788" y="1496560"/>
                    </a:cubicBezTo>
                    <a:lnTo>
                      <a:pt x="761757" y="1664896"/>
                    </a:lnTo>
                    <a:lnTo>
                      <a:pt x="1042319" y="2085160"/>
                    </a:lnTo>
                    <a:cubicBezTo>
                      <a:pt x="1045529" y="2000928"/>
                      <a:pt x="1049124" y="1910660"/>
                      <a:pt x="1052847" y="1813716"/>
                    </a:cubicBezTo>
                    <a:lnTo>
                      <a:pt x="1886057" y="2240271"/>
                    </a:lnTo>
                    <a:cubicBezTo>
                      <a:pt x="2011635" y="2304473"/>
                      <a:pt x="2143890" y="2304473"/>
                      <a:pt x="2181384" y="2235778"/>
                    </a:cubicBezTo>
                    <a:lnTo>
                      <a:pt x="2397872" y="1832206"/>
                    </a:lnTo>
                    <a:lnTo>
                      <a:pt x="2706040" y="1256959"/>
                    </a:lnTo>
                    <a:cubicBezTo>
                      <a:pt x="2787063" y="1105829"/>
                      <a:pt x="2677920" y="908088"/>
                      <a:pt x="2462716" y="830789"/>
                    </a:cubicBezTo>
                    <a:close/>
                    <a:moveTo>
                      <a:pt x="1172905" y="1743222"/>
                    </a:moveTo>
                    <a:cubicBezTo>
                      <a:pt x="1141048" y="1746060"/>
                      <a:pt x="1109076" y="1739024"/>
                      <a:pt x="1081353" y="1723063"/>
                    </a:cubicBezTo>
                    <a:cubicBezTo>
                      <a:pt x="1041895" y="1704406"/>
                      <a:pt x="1006648" y="1677942"/>
                      <a:pt x="977732" y="1645251"/>
                    </a:cubicBezTo>
                    <a:cubicBezTo>
                      <a:pt x="952051" y="1614948"/>
                      <a:pt x="939211" y="1587431"/>
                      <a:pt x="939211" y="1562688"/>
                    </a:cubicBezTo>
                    <a:cubicBezTo>
                      <a:pt x="937169" y="1538586"/>
                      <a:pt x="955055" y="1517400"/>
                      <a:pt x="979144" y="1515371"/>
                    </a:cubicBezTo>
                    <a:cubicBezTo>
                      <a:pt x="979401" y="1515345"/>
                      <a:pt x="979658" y="1515320"/>
                      <a:pt x="979914" y="1515307"/>
                    </a:cubicBezTo>
                    <a:cubicBezTo>
                      <a:pt x="1007778" y="1510556"/>
                      <a:pt x="1041676" y="1517618"/>
                      <a:pt x="1081738" y="1536878"/>
                    </a:cubicBezTo>
                    <a:cubicBezTo>
                      <a:pt x="1119630" y="1554932"/>
                      <a:pt x="1153310" y="1580741"/>
                      <a:pt x="1180609" y="1612637"/>
                    </a:cubicBezTo>
                    <a:cubicBezTo>
                      <a:pt x="1207317" y="1644134"/>
                      <a:pt x="1219425" y="1672986"/>
                      <a:pt x="1216947" y="1699180"/>
                    </a:cubicBezTo>
                    <a:cubicBezTo>
                      <a:pt x="1215907" y="1723063"/>
                      <a:pt x="1196788" y="1742182"/>
                      <a:pt x="1172905" y="1743222"/>
                    </a:cubicBezTo>
                    <a:close/>
                    <a:moveTo>
                      <a:pt x="1486337" y="1271212"/>
                    </a:moveTo>
                    <a:cubicBezTo>
                      <a:pt x="1449100" y="1301387"/>
                      <a:pt x="1388109" y="1323472"/>
                      <a:pt x="1305160" y="1337982"/>
                    </a:cubicBezTo>
                    <a:cubicBezTo>
                      <a:pt x="1240959" y="1350180"/>
                      <a:pt x="1202438" y="1363662"/>
                      <a:pt x="1187029" y="1378301"/>
                    </a:cubicBezTo>
                    <a:cubicBezTo>
                      <a:pt x="1171787" y="1393041"/>
                      <a:pt x="1162812" y="1413098"/>
                      <a:pt x="1161990" y="1434284"/>
                    </a:cubicBezTo>
                    <a:cubicBezTo>
                      <a:pt x="1161233" y="1459798"/>
                      <a:pt x="1167024" y="1485093"/>
                      <a:pt x="1178811" y="1507731"/>
                    </a:cubicBezTo>
                    <a:lnTo>
                      <a:pt x="969642" y="1408604"/>
                    </a:lnTo>
                    <a:cubicBezTo>
                      <a:pt x="958214" y="1379687"/>
                      <a:pt x="952167" y="1348922"/>
                      <a:pt x="951794" y="1317822"/>
                    </a:cubicBezTo>
                    <a:cubicBezTo>
                      <a:pt x="951794" y="1245275"/>
                      <a:pt x="995194" y="1196738"/>
                      <a:pt x="1085334" y="1173626"/>
                    </a:cubicBezTo>
                    <a:cubicBezTo>
                      <a:pt x="1143629" y="1158474"/>
                      <a:pt x="1184718" y="1141268"/>
                      <a:pt x="1207445" y="1122264"/>
                    </a:cubicBezTo>
                    <a:cubicBezTo>
                      <a:pt x="1231033" y="1102336"/>
                      <a:pt x="1245260" y="1073497"/>
                      <a:pt x="1246736" y="1042654"/>
                    </a:cubicBezTo>
                    <a:cubicBezTo>
                      <a:pt x="1249947" y="1004775"/>
                      <a:pt x="1237106" y="966640"/>
                      <a:pt x="1208215" y="928375"/>
                    </a:cubicBezTo>
                    <a:cubicBezTo>
                      <a:pt x="1177399" y="889033"/>
                      <a:pt x="1136605" y="858665"/>
                      <a:pt x="1090085" y="840419"/>
                    </a:cubicBezTo>
                    <a:cubicBezTo>
                      <a:pt x="977218" y="794066"/>
                      <a:pt x="875394" y="792139"/>
                      <a:pt x="786796" y="831559"/>
                    </a:cubicBezTo>
                    <a:cubicBezTo>
                      <a:pt x="783034" y="746646"/>
                      <a:pt x="779182" y="657611"/>
                      <a:pt x="775240" y="564481"/>
                    </a:cubicBezTo>
                    <a:cubicBezTo>
                      <a:pt x="875522" y="542010"/>
                      <a:pt x="995965" y="556520"/>
                      <a:pt x="1134769" y="610064"/>
                    </a:cubicBezTo>
                    <a:cubicBezTo>
                      <a:pt x="1280121" y="666048"/>
                      <a:pt x="1394144" y="743603"/>
                      <a:pt x="1472726" y="840034"/>
                    </a:cubicBezTo>
                    <a:cubicBezTo>
                      <a:pt x="1551309" y="936465"/>
                      <a:pt x="1578530" y="1035207"/>
                      <a:pt x="1560169" y="1137159"/>
                    </a:cubicBezTo>
                    <a:cubicBezTo>
                      <a:pt x="1552940" y="1189419"/>
                      <a:pt x="1526643" y="1237173"/>
                      <a:pt x="1486337" y="1271212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231361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11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92394" y="2011883"/>
            <a:ext cx="11687939" cy="62654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b="1" dirty="0"/>
              <a:t>Summary of Calculated Impact Fee Rates:</a:t>
            </a:r>
            <a:endParaRPr lang="en-US" sz="3600" b="1" u="sng" dirty="0">
              <a:solidFill>
                <a:srgbClr val="FFC000"/>
              </a:solidFill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69F8AC2-75A3-4D5C-AECB-94F66129FF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261498"/>
              </p:ext>
            </p:extLst>
          </p:nvPr>
        </p:nvGraphicFramePr>
        <p:xfrm>
          <a:off x="223220" y="2739311"/>
          <a:ext cx="11810771" cy="2346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2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2513">
                  <a:extLst>
                    <a:ext uri="{9D8B030D-6E8A-4147-A177-3AD203B41FA5}">
                      <a16:colId xmlns:a16="http://schemas.microsoft.com/office/drawing/2014/main" val="4165802763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25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2513">
                  <a:extLst>
                    <a:ext uri="{9D8B030D-6E8A-4147-A177-3AD203B41FA5}">
                      <a16:colId xmlns:a16="http://schemas.microsoft.com/office/drawing/2014/main" val="2033531863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50788403"/>
                    </a:ext>
                  </a:extLst>
                </a:gridCol>
                <a:gridCol w="999016">
                  <a:extLst>
                    <a:ext uri="{9D8B030D-6E8A-4147-A177-3AD203B41FA5}">
                      <a16:colId xmlns:a16="http://schemas.microsoft.com/office/drawing/2014/main" val="2198531627"/>
                    </a:ext>
                  </a:extLst>
                </a:gridCol>
                <a:gridCol w="999016">
                  <a:extLst>
                    <a:ext uri="{9D8B030D-6E8A-4147-A177-3AD203B41FA5}">
                      <a16:colId xmlns:a16="http://schemas.microsoft.com/office/drawing/2014/main" val="214928638"/>
                    </a:ext>
                  </a:extLst>
                </a:gridCol>
              </a:tblGrid>
              <a:tr h="26408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Land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Public Buildings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Fire Rescue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Law Enforcement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Library Facilities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Parks &amp; Recreation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School Facilities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Transportation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Total Calculated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Total Adopted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11">
                  <a:txBody>
                    <a:bodyPr/>
                    <a:lstStyle/>
                    <a:p>
                      <a:pPr algn="l"/>
                      <a:r>
                        <a:rPr lang="en-US" sz="1400" b="1" dirty="0"/>
                        <a:t>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1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en-US" sz="1400" b="1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7471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Single</a:t>
                      </a:r>
                      <a:r>
                        <a:rPr lang="en-US" sz="1400" b="0" baseline="0" dirty="0"/>
                        <a:t> Family (2,000 sf)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$1,573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$852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$230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dirty="0"/>
                        <a:t>$311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$2,967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$8,322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$5,892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>
                          <a:solidFill>
                            <a:srgbClr val="FF0000"/>
                          </a:solidFill>
                        </a:rPr>
                        <a:t>$20,147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/>
                        <a:t>$13,055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9922">
                <a:tc gridSpan="11">
                  <a:txBody>
                    <a:bodyPr/>
                    <a:lstStyle/>
                    <a:p>
                      <a:pPr algn="l"/>
                      <a:r>
                        <a:rPr lang="en-US" sz="1400" b="1" dirty="0"/>
                        <a:t>Non-Residential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cs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cs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cs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1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en-US" sz="1400" b="1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3948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Light Industrial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$466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$193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cs typeface="Arial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$2,633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>
                          <a:solidFill>
                            <a:srgbClr val="FF0000"/>
                          </a:solidFill>
                        </a:rPr>
                        <a:t>$3,351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/>
                        <a:t>$1,683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78410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Office (50,000 sf)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$951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$114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$120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$5,847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>
                          <a:solidFill>
                            <a:srgbClr val="FF0000"/>
                          </a:solidFill>
                        </a:rPr>
                        <a:t>$7,032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/>
                        <a:t>$3,609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Retail (125,000 </a:t>
                      </a:r>
                      <a:r>
                        <a:rPr lang="en-US" sz="1400" b="0" dirty="0" err="1"/>
                        <a:t>sfgla</a:t>
                      </a:r>
                      <a:r>
                        <a:rPr lang="en-US" sz="1400" b="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</a:t>
                      </a:r>
                      <a:r>
                        <a:rPr lang="en-US" sz="1400" b="0" u="none" baseline="0" dirty="0"/>
                        <a:t> </a:t>
                      </a:r>
                      <a:r>
                        <a:rPr lang="en-US" sz="1400" b="0" u="none" baseline="0" dirty="0" err="1"/>
                        <a:t>sfgla</a:t>
                      </a:r>
                      <a:endParaRPr lang="en-US" sz="1400" b="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$2,503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$235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$8,323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>
                          <a:solidFill>
                            <a:srgbClr val="FF0000"/>
                          </a:solidFill>
                        </a:rPr>
                        <a:t>$11,376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/>
                        <a:t>$8,170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1A4D1E10-D4E5-4374-A0DB-D1A3A9DCA343}"/>
              </a:ext>
            </a:extLst>
          </p:cNvPr>
          <p:cNvSpPr/>
          <p:nvPr/>
        </p:nvSpPr>
        <p:spPr>
          <a:xfrm>
            <a:off x="10037379" y="2739311"/>
            <a:ext cx="1004869" cy="234696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9E234C9-A4EE-4AEB-9754-F13828885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Background/Purpose</a:t>
            </a:r>
          </a:p>
        </p:txBody>
      </p:sp>
    </p:spTree>
    <p:extLst>
      <p:ext uri="{BB962C8B-B14F-4D97-AF65-F5344CB8AC3E}">
        <p14:creationId xmlns:p14="http://schemas.microsoft.com/office/powerpoint/2010/main" val="1210437951"/>
      </p:ext>
    </p:extLst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110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Student Generation Rates (Traditional Schools)</a:t>
            </a:r>
            <a:endParaRPr lang="en-US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97711" y="2618401"/>
          <a:ext cx="10337146" cy="34493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68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4510">
                  <a:extLst>
                    <a:ext uri="{9D8B030D-6E8A-4147-A177-3AD203B41FA5}">
                      <a16:colId xmlns:a16="http://schemas.microsoft.com/office/drawing/2014/main" val="2162704472"/>
                    </a:ext>
                  </a:extLst>
                </a:gridCol>
                <a:gridCol w="1135626">
                  <a:extLst>
                    <a:ext uri="{9D8B030D-6E8A-4147-A177-3AD203B41FA5}">
                      <a16:colId xmlns:a16="http://schemas.microsoft.com/office/drawing/2014/main" val="648500794"/>
                    </a:ext>
                  </a:extLst>
                </a:gridCol>
                <a:gridCol w="1135626">
                  <a:extLst>
                    <a:ext uri="{9D8B030D-6E8A-4147-A177-3AD203B41FA5}">
                      <a16:colId xmlns:a16="http://schemas.microsoft.com/office/drawing/2014/main" val="3783868164"/>
                    </a:ext>
                  </a:extLst>
                </a:gridCol>
                <a:gridCol w="1135626">
                  <a:extLst>
                    <a:ext uri="{9D8B030D-6E8A-4147-A177-3AD203B41FA5}">
                      <a16:colId xmlns:a16="http://schemas.microsoft.com/office/drawing/2014/main" val="3973697463"/>
                    </a:ext>
                  </a:extLst>
                </a:gridCol>
                <a:gridCol w="11356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5626">
                  <a:extLst>
                    <a:ext uri="{9D8B030D-6E8A-4147-A177-3AD203B41FA5}">
                      <a16:colId xmlns:a16="http://schemas.microsoft.com/office/drawing/2014/main" val="3530215371"/>
                    </a:ext>
                  </a:extLst>
                </a:gridCol>
                <a:gridCol w="1135626">
                  <a:extLst>
                    <a:ext uri="{9D8B030D-6E8A-4147-A177-3AD203B41FA5}">
                      <a16:colId xmlns:a16="http://schemas.microsoft.com/office/drawing/2014/main" val="3313088722"/>
                    </a:ext>
                  </a:extLst>
                </a:gridCol>
              </a:tblGrid>
              <a:tr h="523240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Land Use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Total Housing Units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Age-Restricted Units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Housing Units Used in SGR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2045554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Land Use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2020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2014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2020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2014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2020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2014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% Change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96">
                <a:tc gridSpan="7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/>
                        <a:t>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1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800 sf &amp; Under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65,422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68,722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15,717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49,705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68,643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-28%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801 to 1,399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286,503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252,105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55,426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2,652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231,077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249,453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-7%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44324165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1,400 to 1,999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174,697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138,252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20,810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9,021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153,887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129,231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14900985"/>
                  </a:ext>
                </a:extLst>
              </a:tr>
              <a:tr h="188895">
                <a:tc>
                  <a:txBody>
                    <a:bodyPr/>
                    <a:lstStyle/>
                    <a:p>
                      <a:r>
                        <a:rPr lang="en-US" sz="1800" dirty="0"/>
                        <a:t>2,000 to 3,599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133,805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145,537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9,224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9,809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124,581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135,728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-8%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28745444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3,600 sf or more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27,089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60,260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27,073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60,259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-55%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54058299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b="1" i="0" dirty="0"/>
                        <a:t>Total/Weighted Average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687,516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664,876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101,193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21,562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586,323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643,314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-9%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8542368"/>
      </p:ext>
    </p:extLst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111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Student Generation Rates (Traditional Schools)</a:t>
            </a:r>
            <a:endParaRPr lang="en-US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86897" y="2607890"/>
          <a:ext cx="6583680" cy="3291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68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84612264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530215371"/>
                    </a:ext>
                  </a:extLst>
                </a:gridCol>
              </a:tblGrid>
              <a:tr h="274320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Land Use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Number of Students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2045554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Land Use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2020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2014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% Change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467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/>
                        <a:t>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800 sf &amp; Under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12,866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7,816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801 to 1,399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71,615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52,244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37%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44324165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1,400 to 1,999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43,957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38,444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14900985"/>
                  </a:ext>
                </a:extLst>
              </a:tr>
              <a:tr h="188895">
                <a:tc>
                  <a:txBody>
                    <a:bodyPr/>
                    <a:lstStyle/>
                    <a:p>
                      <a:r>
                        <a:rPr lang="en-US" sz="1800" dirty="0"/>
                        <a:t>2,000 to 3,599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36,595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43,266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28745444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3,600 sf or more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u="sng" dirty="0">
                          <a:solidFill>
                            <a:schemeClr val="tx1"/>
                          </a:solidFill>
                        </a:rPr>
                        <a:t>6,111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18,945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-68%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54058299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b="1" i="0" dirty="0"/>
                        <a:t>Total/Weighted Average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chemeClr val="tx1"/>
                          </a:solidFill>
                        </a:rPr>
                        <a:t>171,144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160,715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07286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12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92394" y="2011883"/>
            <a:ext cx="11687939" cy="62654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b="1" dirty="0"/>
              <a:t>Summary of Maximum Allowable Impact Fee Rates:</a:t>
            </a:r>
            <a:endParaRPr lang="en-US" sz="3600" b="1" u="sng" dirty="0">
              <a:solidFill>
                <a:srgbClr val="FFC000"/>
              </a:solidFill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69F8AC2-75A3-4D5C-AECB-94F66129FF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774899"/>
              </p:ext>
            </p:extLst>
          </p:nvPr>
        </p:nvGraphicFramePr>
        <p:xfrm>
          <a:off x="292394" y="2845990"/>
          <a:ext cx="11367686" cy="25603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2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5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7616">
                  <a:extLst>
                    <a:ext uri="{9D8B030D-6E8A-4147-A177-3AD203B41FA5}">
                      <a16:colId xmlns:a16="http://schemas.microsoft.com/office/drawing/2014/main" val="4165802763"/>
                    </a:ext>
                  </a:extLst>
                </a:gridCol>
                <a:gridCol w="10654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76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0153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7616">
                  <a:extLst>
                    <a:ext uri="{9D8B030D-6E8A-4147-A177-3AD203B41FA5}">
                      <a16:colId xmlns:a16="http://schemas.microsoft.com/office/drawing/2014/main" val="2033531863"/>
                    </a:ext>
                  </a:extLst>
                </a:gridCol>
                <a:gridCol w="1147403">
                  <a:extLst>
                    <a:ext uri="{9D8B030D-6E8A-4147-A177-3AD203B41FA5}">
                      <a16:colId xmlns:a16="http://schemas.microsoft.com/office/drawing/2014/main" val="2050788403"/>
                    </a:ext>
                  </a:extLst>
                </a:gridCol>
                <a:gridCol w="1147403">
                  <a:extLst>
                    <a:ext uri="{9D8B030D-6E8A-4147-A177-3AD203B41FA5}">
                      <a16:colId xmlns:a16="http://schemas.microsoft.com/office/drawing/2014/main" val="2198531627"/>
                    </a:ext>
                  </a:extLst>
                </a:gridCol>
                <a:gridCol w="1147403">
                  <a:extLst>
                    <a:ext uri="{9D8B030D-6E8A-4147-A177-3AD203B41FA5}">
                      <a16:colId xmlns:a16="http://schemas.microsoft.com/office/drawing/2014/main" val="3708545896"/>
                    </a:ext>
                  </a:extLst>
                </a:gridCol>
              </a:tblGrid>
              <a:tr h="34732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Land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Public Buildings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Fire Rescue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Law Enforcement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Library Facilities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Parks &amp; Recreation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School Facilities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Transportation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Total Maximum Allowable*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Total Adopted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284">
                <a:tc gridSpan="10">
                  <a:txBody>
                    <a:bodyPr/>
                    <a:lstStyle/>
                    <a:p>
                      <a:pPr algn="l"/>
                      <a:r>
                        <a:rPr lang="en-US" sz="1400" b="1" dirty="0"/>
                        <a:t>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1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7471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Single</a:t>
                      </a:r>
                      <a:r>
                        <a:rPr lang="en-US" sz="1400" b="0" baseline="0" dirty="0"/>
                        <a:t> Family (2,000 sf)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$334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$414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$192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$311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$1,290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$8,322 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$5,892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u="none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$16,755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dirty="0"/>
                        <a:t>$13,055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gridSpan="10">
                  <a:txBody>
                    <a:bodyPr/>
                    <a:lstStyle/>
                    <a:p>
                      <a:pPr algn="l"/>
                      <a:r>
                        <a:rPr lang="en-US" sz="1400" b="1" dirty="0"/>
                        <a:t>Non-Residential</a:t>
                      </a:r>
                      <a:endParaRPr 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cs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cs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3948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Light Industrial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$110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$120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$11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u="none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u="none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$2,284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u="none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$2,525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/>
                        <a:t>$1,683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78410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Office (50,000 sf)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$196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$75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$15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$5,127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u="none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$5,413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/>
                        <a:t>$3,609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Retail (125,000 </a:t>
                      </a:r>
                      <a:r>
                        <a:rPr lang="en-US" sz="1400" b="0" dirty="0" err="1"/>
                        <a:t>sfgla</a:t>
                      </a:r>
                      <a:r>
                        <a:rPr lang="en-US" sz="1400" b="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</a:t>
                      </a:r>
                      <a:r>
                        <a:rPr lang="en-US" sz="1400" b="0" u="none" baseline="0" dirty="0"/>
                        <a:t> </a:t>
                      </a:r>
                      <a:r>
                        <a:rPr lang="en-US" sz="1400" b="0" u="none" baseline="0" dirty="0" err="1"/>
                        <a:t>sfgla</a:t>
                      </a:r>
                      <a:endParaRPr lang="en-US" sz="1400" b="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$504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$182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$86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0" u="none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$8,323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u="none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$9,095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/>
                        <a:t>$8,170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1A4D1E10-D4E5-4374-A0DB-D1A3A9DCA343}"/>
              </a:ext>
            </a:extLst>
          </p:cNvPr>
          <p:cNvSpPr/>
          <p:nvPr/>
        </p:nvSpPr>
        <p:spPr>
          <a:xfrm>
            <a:off x="9375228" y="2845991"/>
            <a:ext cx="1156138" cy="256032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9E234C9-A4EE-4AEB-9754-F13828885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Background/Purpose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A0A3D6-F4D1-4799-BC59-165E240B9774}"/>
              </a:ext>
            </a:extLst>
          </p:cNvPr>
          <p:cNvSpPr txBox="1"/>
          <p:nvPr/>
        </p:nvSpPr>
        <p:spPr>
          <a:xfrm>
            <a:off x="292394" y="5518436"/>
            <a:ext cx="10039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*Over the next four years</a:t>
            </a:r>
          </a:p>
        </p:txBody>
      </p:sp>
    </p:spTree>
    <p:extLst>
      <p:ext uri="{BB962C8B-B14F-4D97-AF65-F5344CB8AC3E}">
        <p14:creationId xmlns:p14="http://schemas.microsoft.com/office/powerpoint/2010/main" val="245780815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Presentation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13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7043C9C-9758-42FF-BFAA-9B35C0998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616" y="1771654"/>
            <a:ext cx="6806034" cy="4778032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sz="3200" b="1" dirty="0"/>
              <a:t>Background/Purpose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3200" b="1" dirty="0">
                <a:solidFill>
                  <a:srgbClr val="FFC000"/>
                </a:solidFill>
              </a:rPr>
              <a:t>Technical Study</a:t>
            </a:r>
          </a:p>
          <a:p>
            <a:pPr lvl="1"/>
            <a:r>
              <a:rPr lang="en-US" sz="2800" dirty="0"/>
              <a:t>Public Buildings</a:t>
            </a:r>
          </a:p>
          <a:p>
            <a:pPr lvl="1"/>
            <a:r>
              <a:rPr lang="en-US" sz="2800" dirty="0"/>
              <a:t>Fire Rescue</a:t>
            </a:r>
          </a:p>
          <a:p>
            <a:pPr lvl="1"/>
            <a:r>
              <a:rPr lang="en-US" sz="2800" dirty="0"/>
              <a:t>Law Enforcement</a:t>
            </a:r>
          </a:p>
          <a:p>
            <a:pPr lvl="1"/>
            <a:r>
              <a:rPr lang="en-US" sz="2800" dirty="0"/>
              <a:t>Library Facilities</a:t>
            </a:r>
          </a:p>
          <a:p>
            <a:pPr lvl="1"/>
            <a:r>
              <a:rPr lang="en-US" sz="2800" dirty="0"/>
              <a:t>Parks &amp; Recreation Facilities</a:t>
            </a:r>
          </a:p>
          <a:p>
            <a:pPr lvl="1"/>
            <a:r>
              <a:rPr lang="en-US" sz="2800" dirty="0"/>
              <a:t>School Facilities</a:t>
            </a:r>
          </a:p>
          <a:p>
            <a:pPr lvl="1"/>
            <a:r>
              <a:rPr lang="en-US" sz="2800" dirty="0"/>
              <a:t>Transportation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3200" b="1" dirty="0"/>
              <a:t>Next Steps</a:t>
            </a:r>
          </a:p>
        </p:txBody>
      </p:sp>
      <p:pic>
        <p:nvPicPr>
          <p:cNvPr id="7" name="Picture 6" descr="A beach with palm trees&#10;&#10;Description automatically generated with low confidence">
            <a:extLst>
              <a:ext uri="{FF2B5EF4-FFF2-40B4-BE49-F238E27FC236}">
                <a16:creationId xmlns:a16="http://schemas.microsoft.com/office/drawing/2014/main" id="{61792106-BC94-42F4-AFF9-3CC28F71F1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599" y="2340324"/>
            <a:ext cx="2882901" cy="3640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0933932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Technical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Impact Fee Components</a:t>
            </a:r>
          </a:p>
          <a:p>
            <a:pPr lvl="1"/>
            <a:r>
              <a:rPr lang="en-US" dirty="0"/>
              <a:t>Inventory</a:t>
            </a:r>
          </a:p>
          <a:p>
            <a:pPr lvl="1"/>
            <a:r>
              <a:rPr lang="en-US" dirty="0"/>
              <a:t>Level of Service</a:t>
            </a:r>
          </a:p>
          <a:p>
            <a:pPr lvl="1"/>
            <a:r>
              <a:rPr lang="en-US" dirty="0"/>
              <a:t>Cost Component</a:t>
            </a:r>
          </a:p>
          <a:p>
            <a:pPr lvl="1"/>
            <a:r>
              <a:rPr lang="en-US" dirty="0"/>
              <a:t>Credit Component</a:t>
            </a:r>
          </a:p>
          <a:p>
            <a:pPr lvl="1"/>
            <a:r>
              <a:rPr lang="en-US" dirty="0"/>
              <a:t>Net Impact Cost</a:t>
            </a:r>
          </a:p>
          <a:p>
            <a:pPr lvl="1"/>
            <a:r>
              <a:rPr lang="en-US" dirty="0"/>
              <a:t>Calculated Fee</a:t>
            </a:r>
          </a:p>
          <a:p>
            <a:pPr lvl="1"/>
            <a:r>
              <a:rPr lang="en-US" dirty="0"/>
              <a:t>Fee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9" name="Picture 8" descr="A wooden bridge with trees on either side of it&#10;&#10;Description automatically generated with medium confidence">
            <a:extLst>
              <a:ext uri="{FF2B5EF4-FFF2-40B4-BE49-F238E27FC236}">
                <a16:creationId xmlns:a16="http://schemas.microsoft.com/office/drawing/2014/main" id="{A38360CF-5C7F-4D0C-8539-72B19AC106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262" y="2514600"/>
            <a:ext cx="4550728" cy="303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0602986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9EB4C6-7A31-4DAF-A953-6044E3788C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9" r="16486" b="3714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6000" dirty="0">
                <a:solidFill>
                  <a:srgbClr val="FFFFFF"/>
                </a:solidFill>
                <a:latin typeface="+mj-lt"/>
              </a:rPr>
              <a:t>Public </a:t>
            </a:r>
            <a:br>
              <a:rPr lang="en-US" sz="6000" dirty="0">
                <a:solidFill>
                  <a:srgbClr val="FFFFFF"/>
                </a:solidFill>
                <a:latin typeface="+mj-lt"/>
              </a:rPr>
            </a:br>
            <a:r>
              <a:rPr lang="en-US" sz="6000" dirty="0">
                <a:solidFill>
                  <a:srgbClr val="FFFFFF"/>
                </a:solidFill>
                <a:latin typeface="+mj-lt"/>
              </a:rPr>
              <a:t>Buildings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04319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12B48DC-2FB6-4170-9634-EF7CCDE27CCB}" type="slidenum">
              <a:rPr lang="en-US" sz="11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15</a:t>
            </a:fld>
            <a:endParaRPr lang="en-US" sz="11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6852231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Public Buildings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2" y="1771654"/>
            <a:ext cx="11354764" cy="4814341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Inventory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General Government Buildings</a:t>
            </a:r>
            <a:endParaRPr lang="en-US" sz="3200" dirty="0"/>
          </a:p>
          <a:p>
            <a:pPr lvl="2">
              <a:lnSpc>
                <a:spcPct val="120000"/>
              </a:lnSpc>
            </a:pPr>
            <a:r>
              <a:rPr lang="en-US" sz="2800" dirty="0"/>
              <a:t>≈6.5 M total square feet</a:t>
            </a:r>
          </a:p>
          <a:p>
            <a:pPr lvl="3">
              <a:lnSpc>
                <a:spcPct val="120000"/>
              </a:lnSpc>
            </a:pPr>
            <a:r>
              <a:rPr lang="en-US" sz="2600" dirty="0"/>
              <a:t>Office &amp; administrative:  2.1 M sf</a:t>
            </a:r>
          </a:p>
          <a:p>
            <a:pPr lvl="3">
              <a:lnSpc>
                <a:spcPct val="120000"/>
              </a:lnSpc>
            </a:pPr>
            <a:r>
              <a:rPr lang="en-US" sz="2600" dirty="0"/>
              <a:t>Courthouse:  954,000 sf </a:t>
            </a:r>
          </a:p>
          <a:p>
            <a:pPr lvl="3">
              <a:lnSpc>
                <a:spcPct val="120000"/>
              </a:lnSpc>
            </a:pPr>
            <a:r>
              <a:rPr lang="en-US" sz="2600" dirty="0"/>
              <a:t>Jail:  1.3 M sf</a:t>
            </a:r>
          </a:p>
          <a:p>
            <a:pPr lvl="3">
              <a:lnSpc>
                <a:spcPct val="120000"/>
              </a:lnSpc>
            </a:pPr>
            <a:r>
              <a:rPr lang="en-US" sz="2600" dirty="0"/>
              <a:t>Industrial:  464,000 sf</a:t>
            </a:r>
          </a:p>
          <a:p>
            <a:pPr lvl="3">
              <a:lnSpc>
                <a:spcPct val="120000"/>
              </a:lnSpc>
            </a:pPr>
            <a:r>
              <a:rPr lang="en-US" sz="2600" dirty="0"/>
              <a:t>Industrial support:  1.7 M sf 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≈620 acres of land</a:t>
            </a:r>
          </a:p>
          <a:p>
            <a:pPr lvl="1">
              <a:lnSpc>
                <a:spcPct val="120000"/>
              </a:lnSpc>
            </a:pPr>
            <a:r>
              <a:rPr lang="en-US" sz="3200" dirty="0"/>
              <a:t>Unit Costs: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Buildings: </a:t>
            </a:r>
            <a:r>
              <a:rPr lang="en-US" sz="2800" i="1" dirty="0">
                <a:solidFill>
                  <a:srgbClr val="FFC000"/>
                </a:solidFill>
              </a:rPr>
              <a:t>$248 </a:t>
            </a:r>
            <a:r>
              <a:rPr lang="en-US" sz="2800" dirty="0"/>
              <a:t>per square foot (range from $55 per sf to $400 per sf) 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Land: </a:t>
            </a:r>
            <a:r>
              <a:rPr lang="en-US" sz="2800" dirty="0">
                <a:solidFill>
                  <a:srgbClr val="FFC000"/>
                </a:solidFill>
              </a:rPr>
              <a:t>$</a:t>
            </a:r>
            <a:r>
              <a:rPr lang="en-US" sz="2800" i="1" dirty="0">
                <a:solidFill>
                  <a:srgbClr val="FFC000"/>
                </a:solidFill>
              </a:rPr>
              <a:t>200,000</a:t>
            </a:r>
            <a:r>
              <a:rPr lang="en-US" sz="2800" dirty="0"/>
              <a:t> per acre</a:t>
            </a:r>
          </a:p>
          <a:p>
            <a:pPr lvl="2">
              <a:lnSpc>
                <a:spcPct val="120000"/>
              </a:lnSpc>
            </a:pPr>
            <a:endParaRPr lang="en-US" sz="2800" dirty="0"/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pic>
        <p:nvPicPr>
          <p:cNvPr id="6" name="Picture 5" descr="A picture containing text, ceiling, indoor&#10;&#10;Description automatically generated">
            <a:extLst>
              <a:ext uri="{FF2B5EF4-FFF2-40B4-BE49-F238E27FC236}">
                <a16:creationId xmlns:a16="http://schemas.microsoft.com/office/drawing/2014/main" id="{8DC5AE59-E7B0-45D8-86CE-9516F59F40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314" y="2554506"/>
            <a:ext cx="3641348" cy="2413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22762606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Public Buildings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165734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Level of Service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	Service Area:  </a:t>
            </a:r>
            <a:r>
              <a:rPr lang="en-US" sz="3500" b="1" dirty="0">
                <a:solidFill>
                  <a:srgbClr val="FFC000"/>
                </a:solidFill>
              </a:rPr>
              <a:t>Countywide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675280"/>
              </p:ext>
            </p:extLst>
          </p:nvPr>
        </p:nvGraphicFramePr>
        <p:xfrm>
          <a:off x="645194" y="3538868"/>
          <a:ext cx="7791080" cy="20523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697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23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17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Weighted Population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Functional Population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aseline="0" dirty="0"/>
                        <a:t>Population (Countywide)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1,598,324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1,567,886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Public Buildings Square Footage (Primary </a:t>
                      </a:r>
                      <a:r>
                        <a:rPr lang="en-US" sz="1800" dirty="0" err="1"/>
                        <a:t>Bldgs</a:t>
                      </a:r>
                      <a:r>
                        <a:rPr lang="en-US" sz="18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4,776,573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4,776,573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Achieved LOS (Square Feet per Resident)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2.99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3.05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6915818" y="5183341"/>
            <a:ext cx="1520456" cy="396639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9155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Public Buildings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Cost Component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5FDF489-D74B-4CDB-AE4A-03958862F6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8821497"/>
              </p:ext>
            </p:extLst>
          </p:nvPr>
        </p:nvGraphicFramePr>
        <p:xfrm>
          <a:off x="586201" y="2664051"/>
          <a:ext cx="7955280" cy="2677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846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Public Buildings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 of 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Building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$1.639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93%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Land </a:t>
                      </a:r>
                      <a:r>
                        <a:rPr lang="en-US" sz="1800" baseline="0" dirty="0"/>
                        <a:t>Value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u="sng" dirty="0"/>
                        <a:t>$0.124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u="sng" dirty="0"/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Total Asset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≈$1.763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Service Area 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1,567,886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458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Total Impact Cost per Functional Resident</a:t>
                      </a:r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≈$1,126</a:t>
                      </a:r>
                      <a:endParaRPr lang="en-US" sz="1800" b="1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0331300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Public Buildings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19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364" y="1647765"/>
            <a:ext cx="6304953" cy="643871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Credit Component:  </a:t>
            </a:r>
            <a:r>
              <a:rPr lang="en-US" sz="3500" b="1" dirty="0">
                <a:solidFill>
                  <a:srgbClr val="FFC000"/>
                </a:solidFill>
              </a:rPr>
              <a:t>Cash Credit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7E56195-F387-4C1C-A70F-062BCC581D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282268"/>
              </p:ext>
            </p:extLst>
          </p:nvPr>
        </p:nvGraphicFramePr>
        <p:xfrm>
          <a:off x="894840" y="2388702"/>
          <a:ext cx="8046720" cy="428382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583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020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Total</a:t>
                      </a:r>
                    </a:p>
                    <a:p>
                      <a:pPr algn="ctr"/>
                      <a:r>
                        <a:rPr lang="en-US" sz="1600" dirty="0"/>
                        <a:t>FY 2015-2020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dirty="0"/>
                        <a:t>Ad Valorem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/>
                        <a:t>$3,720,000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646746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dirty="0"/>
                        <a:t>Sales Tax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/>
                        <a:t>$34,796,540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592983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dirty="0"/>
                        <a:t>Grants/Other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sng" dirty="0"/>
                        <a:t>$8,425,000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4407467"/>
                  </a:ext>
                </a:extLst>
              </a:tr>
              <a:tr h="340822">
                <a:tc>
                  <a:txBody>
                    <a:bodyPr/>
                    <a:lstStyle/>
                    <a:p>
                      <a:pPr algn="l"/>
                      <a:endParaRPr lang="en-US" sz="16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i="1" dirty="0"/>
                        <a:t>$46,941,540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40007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dirty="0"/>
                        <a:t>Average Annual Capital Expansion Expenditures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i="0" dirty="0"/>
                        <a:t>$7,823,590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410033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dirty="0"/>
                        <a:t>Average Annual Functional 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i="0" dirty="0"/>
                        <a:t>1,505,368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/>
                        <a:t>Capital Expansion Expenditures per Functional Resident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i="0" dirty="0">
                          <a:solidFill>
                            <a:srgbClr val="FF0000"/>
                          </a:solidFill>
                        </a:rPr>
                        <a:t>$5.20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49588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Portion Funded with Ad Valorem Tax Revenues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i="0" dirty="0">
                          <a:solidFill>
                            <a:schemeClr val="tx1"/>
                          </a:solidFill>
                        </a:rPr>
                        <a:t>$0.42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555071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Residential Land Uses Credit Adjustment Factor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i="0" dirty="0">
                          <a:solidFill>
                            <a:schemeClr val="tx1"/>
                          </a:solidFill>
                        </a:rPr>
                        <a:t>1.70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303463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Residential Land Uses: Adjusted Capital Expansion Expenditures per Resident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i="0" dirty="0">
                          <a:solidFill>
                            <a:schemeClr val="tx1"/>
                          </a:solidFill>
                        </a:rPr>
                        <a:t>$0.71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764361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Portion Funded with Other Revenue Sources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i="0" dirty="0">
                          <a:solidFill>
                            <a:schemeClr val="tx1"/>
                          </a:solidFill>
                        </a:rPr>
                        <a:t>$4.78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226231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b="1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Residential Land Uses: Total Capital Expansion Credit per Resident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i="0" dirty="0">
                          <a:solidFill>
                            <a:srgbClr val="FF0000"/>
                          </a:solidFill>
                        </a:rPr>
                        <a:t>$5.49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05825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228380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Presentation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2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7043C9C-9758-42FF-BFAA-9B35C0998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616" y="1771654"/>
            <a:ext cx="6806034" cy="4778032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sz="3200" b="1" dirty="0">
                <a:solidFill>
                  <a:srgbClr val="FFC000"/>
                </a:solidFill>
              </a:rPr>
              <a:t>Background/Purpose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3200" b="1" dirty="0"/>
              <a:t>Technical Study</a:t>
            </a:r>
          </a:p>
          <a:p>
            <a:pPr lvl="1"/>
            <a:r>
              <a:rPr lang="en-US" sz="2800" dirty="0"/>
              <a:t>Public Buildings</a:t>
            </a:r>
          </a:p>
          <a:p>
            <a:pPr lvl="1"/>
            <a:r>
              <a:rPr lang="en-US" sz="2800" dirty="0"/>
              <a:t>Fire Rescue</a:t>
            </a:r>
          </a:p>
          <a:p>
            <a:pPr lvl="1"/>
            <a:r>
              <a:rPr lang="en-US" sz="2800" dirty="0"/>
              <a:t>Law Enforcement</a:t>
            </a:r>
          </a:p>
          <a:p>
            <a:pPr lvl="1"/>
            <a:r>
              <a:rPr lang="en-US" sz="2800" dirty="0"/>
              <a:t>Library Facilities</a:t>
            </a:r>
          </a:p>
          <a:p>
            <a:pPr lvl="1"/>
            <a:r>
              <a:rPr lang="en-US" sz="2800" dirty="0"/>
              <a:t>Parks &amp; Recreation Facilities</a:t>
            </a:r>
          </a:p>
          <a:p>
            <a:pPr lvl="1"/>
            <a:r>
              <a:rPr lang="en-US" sz="2800" dirty="0"/>
              <a:t>School Facilities</a:t>
            </a:r>
          </a:p>
          <a:p>
            <a:pPr lvl="1"/>
            <a:r>
              <a:rPr lang="en-US" sz="2800" dirty="0"/>
              <a:t>Transportation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3200" b="1" dirty="0"/>
              <a:t>Next Steps</a:t>
            </a:r>
          </a:p>
        </p:txBody>
      </p:sp>
      <p:pic>
        <p:nvPicPr>
          <p:cNvPr id="9" name="Picture 8" descr="A beach with palm trees&#10;&#10;Description automatically generated with low confidence">
            <a:extLst>
              <a:ext uri="{FF2B5EF4-FFF2-40B4-BE49-F238E27FC236}">
                <a16:creationId xmlns:a16="http://schemas.microsoft.com/office/drawing/2014/main" id="{0CD0FD9E-8810-421D-9FBE-F07ABB35C8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599" y="2340324"/>
            <a:ext cx="2882901" cy="3640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3843581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Public Buildings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20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Credit Component: </a:t>
            </a:r>
            <a:r>
              <a:rPr lang="en-US" sz="3500" b="1" dirty="0">
                <a:solidFill>
                  <a:srgbClr val="FFC000"/>
                </a:solidFill>
              </a:rPr>
              <a:t>Debt Service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A12F0A-EEB2-4165-8037-FBFF13BF1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94324"/>
              </p:ext>
            </p:extLst>
          </p:nvPr>
        </p:nvGraphicFramePr>
        <p:xfrm>
          <a:off x="497711" y="2635851"/>
          <a:ext cx="10972800" cy="2164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754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786957572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741904514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868337589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4022804695"/>
                    </a:ext>
                  </a:extLst>
                </a:gridCol>
              </a:tblGrid>
              <a:tr h="71991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Description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Funding Source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# of Remaining Payments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PV of Remaining Payments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Avg Annual Functional Population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Credit per Functional Resident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r>
                        <a:rPr lang="en-US" sz="1600" b="0" i="0" dirty="0"/>
                        <a:t>Refunding Bonds, Series 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dirty="0"/>
                        <a:t>Non-Ad Valorem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$6.9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1,629,179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$4.20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r>
                        <a:rPr lang="en-US" sz="1600" b="0" i="0" dirty="0"/>
                        <a:t>Public Improvement Rev Refunding Bonds, Series 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dirty="0"/>
                        <a:t>Non-Ad Valorem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$46.8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1,694,872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$27.60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2595859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r>
                        <a:rPr lang="en-US" sz="1600" b="0" i="0" dirty="0"/>
                        <a:t>Public Improvement Revenue Bonds, Series 2021A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dirty="0"/>
                        <a:t>Non-Ad Valorem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$46.8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1,719,543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$27.20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2625342"/>
                  </a:ext>
                </a:extLst>
              </a:tr>
              <a:tr h="299964">
                <a:tc gridSpan="5">
                  <a:txBody>
                    <a:bodyPr/>
                    <a:lstStyle/>
                    <a:p>
                      <a:pPr algn="l"/>
                      <a:r>
                        <a:rPr lang="en-US" sz="1600" b="1" i="0" dirty="0"/>
                        <a:t>Total Debt Service Credit per Functional Resident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400" b="1" i="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1" i="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1" i="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1" i="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0" u="none" dirty="0">
                          <a:solidFill>
                            <a:srgbClr val="FF0000"/>
                          </a:solidFill>
                        </a:rPr>
                        <a:t>$59.00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869663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Public Buildings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21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159" y="1620728"/>
            <a:ext cx="7128978" cy="510481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Credit Component: </a:t>
            </a:r>
            <a:r>
              <a:rPr lang="en-US" sz="3500" b="1" dirty="0">
                <a:solidFill>
                  <a:srgbClr val="FFC000"/>
                </a:solidFill>
              </a:rPr>
              <a:t>Total Credit</a:t>
            </a:r>
            <a:endParaRPr lang="en-US" sz="2800" dirty="0">
              <a:solidFill>
                <a:srgbClr val="FFC000"/>
              </a:solidFill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A12F0A-EEB2-4165-8037-FBFF13BF1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918300"/>
              </p:ext>
            </p:extLst>
          </p:nvPr>
        </p:nvGraphicFramePr>
        <p:xfrm>
          <a:off x="1458172" y="2237745"/>
          <a:ext cx="6368688" cy="43891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389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9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Credit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169">
                <a:tc gridSpan="2">
                  <a:txBody>
                    <a:bodyPr/>
                    <a:lstStyle/>
                    <a:p>
                      <a:r>
                        <a:rPr lang="en-US" sz="1200" b="1" i="1" baseline="0" dirty="0"/>
                        <a:t>Cash Credit</a:t>
                      </a:r>
                      <a:endParaRPr lang="en-US" sz="1200" b="1" i="1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1" i="1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169">
                <a:tc gridSpan="2">
                  <a:txBody>
                    <a:bodyPr/>
                    <a:lstStyle/>
                    <a:p>
                      <a:pPr algn="l"/>
                      <a:r>
                        <a:rPr lang="en-US" sz="1200" b="0" baseline="0" dirty="0"/>
                        <a:t>Annual Capital Improvement Credit per Functional Resident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5401139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/>
                        <a:t> - 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/>
                        <a:t>$5.49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5413399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/>
                        <a:t> - Non-Residential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/>
                        <a:t>$5.20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9198650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/>
                        <a:t>Capitalization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/>
                        <a:t>2.4%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0650890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/>
                        <a:t>Capitalization Period (in years)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5597770"/>
                  </a:ext>
                </a:extLst>
              </a:tr>
              <a:tr h="172169">
                <a:tc gridSpan="2">
                  <a:txBody>
                    <a:bodyPr/>
                    <a:lstStyle/>
                    <a:p>
                      <a:pPr algn="l"/>
                      <a:r>
                        <a:rPr lang="en-US" sz="1200" b="0" dirty="0"/>
                        <a:t>Total Capital Improvement Credit per Functional Resident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427446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/>
                        <a:t> - 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/>
                        <a:t>$102.32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511342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/>
                        <a:t> - Non-Residential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/>
                        <a:t>$96.91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653075"/>
                  </a:ext>
                </a:extLst>
              </a:tr>
              <a:tr h="172169">
                <a:tc gridSpan="2">
                  <a:txBody>
                    <a:bodyPr/>
                    <a:lstStyle/>
                    <a:p>
                      <a:pPr algn="l"/>
                      <a:r>
                        <a:rPr lang="en-US" sz="1200" b="1" i="1" dirty="0"/>
                        <a:t>Debt Service 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005194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/>
                        <a:t>Debt Service Credit per Functional Resident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/>
                        <a:t>$59.00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7738617"/>
                  </a:ext>
                </a:extLst>
              </a:tr>
              <a:tr h="172169">
                <a:tc gridSpan="2">
                  <a:txBody>
                    <a:bodyPr/>
                    <a:lstStyle/>
                    <a:p>
                      <a:pPr algn="l"/>
                      <a:r>
                        <a:rPr lang="en-US" sz="1200" b="1" i="1" dirty="0"/>
                        <a:t>Total Credit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4001784"/>
                  </a:ext>
                </a:extLst>
              </a:tr>
              <a:tr h="172169">
                <a:tc gridSpan="2">
                  <a:txBody>
                    <a:bodyPr/>
                    <a:lstStyle/>
                    <a:p>
                      <a:pPr algn="l"/>
                      <a:r>
                        <a:rPr lang="en-US" sz="1200" b="0" dirty="0"/>
                        <a:t>Total Credit per Functional Resident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3766277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/>
                        <a:t> - 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$161.32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0749966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/>
                        <a:t> - Non-Residential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$155.91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269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083955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Public Buildings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22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8753" y="1771655"/>
            <a:ext cx="9290029" cy="76736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Net Impact Cost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A12F0A-EEB2-4165-8037-FBFF13BF1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986813"/>
              </p:ext>
            </p:extLst>
          </p:nvPr>
        </p:nvGraphicFramePr>
        <p:xfrm>
          <a:off x="1403777" y="2679043"/>
          <a:ext cx="6277248" cy="3688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97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9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Cost/Credit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r>
                        <a:rPr lang="en-US" sz="1600" b="1" i="1" dirty="0"/>
                        <a:t>Impact Cost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94451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/>
                        <a:t>Total Impact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$1,126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r>
                        <a:rPr lang="en-US" sz="1600" b="1" i="1" dirty="0"/>
                        <a:t>Revenue</a:t>
                      </a:r>
                      <a:r>
                        <a:rPr lang="en-US" sz="1600" b="1" i="1" baseline="0" dirty="0"/>
                        <a:t> Credit</a:t>
                      </a:r>
                      <a:endParaRPr lang="en-US" sz="1600" b="1" i="1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1" i="1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/>
                      <a:r>
                        <a:rPr lang="en-US" sz="1600" b="0" baseline="0" dirty="0"/>
                        <a:t>Total Credit per Functional Resident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54011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/>
                        <a:t> - Residential Land Uses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$161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4133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/>
                        <a:t> - Non-Residential Land Uses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$156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19865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r>
                        <a:rPr lang="en-US" sz="1600" b="1" i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Net Impact Cost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/>
                      <a:r>
                        <a:rPr lang="en-US" sz="1600" b="0" baseline="0" dirty="0"/>
                        <a:t>Net Impact Cost per Functional Resident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67232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1" baseline="0" dirty="0"/>
                        <a:t> - 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$965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1" baseline="0" dirty="0"/>
                        <a:t> - Non-Residential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$970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72173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4356961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Public Buildings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23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1" y="1587544"/>
            <a:ext cx="11354765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Calculated Impact Fee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53118"/>
              </p:ext>
            </p:extLst>
          </p:nvPr>
        </p:nvGraphicFramePr>
        <p:xfrm>
          <a:off x="652115" y="2312364"/>
          <a:ext cx="9637106" cy="3169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793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87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87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8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8790">
                  <a:extLst>
                    <a:ext uri="{9D8B030D-6E8A-4147-A177-3AD203B41FA5}">
                      <a16:colId xmlns:a16="http://schemas.microsoft.com/office/drawing/2014/main" val="3525704043"/>
                    </a:ext>
                  </a:extLst>
                </a:gridCol>
                <a:gridCol w="1168790">
                  <a:extLst>
                    <a:ext uri="{9D8B030D-6E8A-4147-A177-3AD203B41FA5}">
                      <a16:colId xmlns:a16="http://schemas.microsoft.com/office/drawing/2014/main" val="4216800537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Land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Functional Residents Per 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none" dirty="0"/>
                        <a:t>Fully Calcul</a:t>
                      </a:r>
                      <a:r>
                        <a:rPr lang="en-US" sz="1600" dirty="0"/>
                        <a:t>ated </a:t>
                      </a:r>
                      <a:r>
                        <a:rPr lang="en-US" sz="1600" baseline="0" dirty="0"/>
                        <a:t> Fee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Current Adopted Fee (2012)*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Maximum Allowable Fee**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96">
                <a:tc gridSpan="6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dirty="0"/>
                        <a:t>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801 to 1,399 sf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du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1.31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$1,264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$171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$256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806076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2,000 to 3,599 sf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du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1.63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$1,573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$223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$334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764539"/>
                  </a:ext>
                </a:extLst>
              </a:tr>
              <a:tr h="212502">
                <a:tc gridSpan="6">
                  <a:txBody>
                    <a:bodyPr/>
                    <a:lstStyle/>
                    <a:p>
                      <a:r>
                        <a:rPr lang="en-US" sz="1600" b="1" i="1" dirty="0"/>
                        <a:t>Non-Residential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i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pPr algn="l"/>
                      <a:r>
                        <a:rPr lang="en-US" sz="1600" b="0" baseline="0" dirty="0"/>
                        <a:t> Light Industrial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0.48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$466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$111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/>
                        <a:t> Office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0.98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$951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$131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$196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Retail/Shopping Center (40K-150K </a:t>
                      </a:r>
                      <a:r>
                        <a:rPr lang="en-US" sz="1600" b="0" i="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sfgla</a:t>
                      </a:r>
                      <a:r>
                        <a:rPr lang="en-US" sz="16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1,000 </a:t>
                      </a:r>
                      <a:r>
                        <a:rPr lang="en-US" sz="1600" b="0" dirty="0" err="1"/>
                        <a:t>sfgla</a:t>
                      </a:r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2.58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$2,503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$336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$504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F695AEC5-2737-4762-BD32-3DCF9322BAF2}"/>
              </a:ext>
            </a:extLst>
          </p:cNvPr>
          <p:cNvSpPr/>
          <p:nvPr/>
        </p:nvSpPr>
        <p:spPr>
          <a:xfrm>
            <a:off x="6799631" y="2327897"/>
            <a:ext cx="1137006" cy="315438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D7A809-305C-4653-863A-71826E58F364}"/>
              </a:ext>
            </a:extLst>
          </p:cNvPr>
          <p:cNvSpPr txBox="1"/>
          <p:nvPr/>
        </p:nvSpPr>
        <p:spPr>
          <a:xfrm>
            <a:off x="652115" y="6280872"/>
            <a:ext cx="10039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 Based on 2012 study, adopted at 27%</a:t>
            </a:r>
          </a:p>
          <a:p>
            <a:r>
              <a:rPr lang="en-US" sz="1200" dirty="0">
                <a:solidFill>
                  <a:schemeClr val="bg1"/>
                </a:solidFill>
              </a:rPr>
              <a:t>** Over the next four years</a:t>
            </a:r>
          </a:p>
        </p:txBody>
      </p:sp>
    </p:spTree>
    <p:extLst>
      <p:ext uri="{BB962C8B-B14F-4D97-AF65-F5344CB8AC3E}">
        <p14:creationId xmlns:p14="http://schemas.microsoft.com/office/powerpoint/2010/main" val="213091025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752C1-8977-4232-96F0-5F4079BC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24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89F8AD8-7BDB-40BA-9982-C18738C69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Impact Fee Component Changes since 2014-18 Study: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CD58C39-E188-4A97-9FC9-D233151C1D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793700"/>
              </p:ext>
            </p:extLst>
          </p:nvPr>
        </p:nvGraphicFramePr>
        <p:xfrm>
          <a:off x="976543" y="2795925"/>
          <a:ext cx="8735628" cy="2834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317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6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0326">
                  <a:extLst>
                    <a:ext uri="{9D8B030D-6E8A-4147-A177-3AD203B41FA5}">
                      <a16:colId xmlns:a16="http://schemas.microsoft.com/office/drawing/2014/main" val="4252248806"/>
                    </a:ext>
                  </a:extLst>
                </a:gridCol>
                <a:gridCol w="12517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Input 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2014-18 Study (Not Adopted)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2021 Study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 Change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014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/>
                        <a:t>Residential 2,000 – 3,599 sf (per du)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Total Impact Cost per Functional Resident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$1,014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$1,126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+11%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254423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Total Credit per Functional Resident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$197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$161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4795978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1" i="0" dirty="0"/>
                        <a:t>Net Impact Cost per Functional Resident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chemeClr val="tx1"/>
                          </a:solidFill>
                        </a:rPr>
                        <a:t>$817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$965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+11%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254503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Functional Residents per 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1.56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pPr algn="l"/>
                      <a:r>
                        <a:rPr lang="en-US" sz="1800" b="1" i="0" baseline="0" dirty="0">
                          <a:solidFill>
                            <a:srgbClr val="FF0000"/>
                          </a:solidFill>
                        </a:rPr>
                        <a:t>Calculated Impact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rgbClr val="FF0000"/>
                          </a:solidFill>
                        </a:rPr>
                        <a:t>≈</a:t>
                      </a:r>
                      <a:r>
                        <a:rPr lang="en-US" sz="1800" b="1" i="0" dirty="0">
                          <a:solidFill>
                            <a:srgbClr val="FF0000"/>
                          </a:solidFill>
                        </a:rPr>
                        <a:t>$1,275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$1,573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+23%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8534B1A2-9AB8-46B3-91BB-A7C18BB4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Public Buildings</a:t>
            </a:r>
          </a:p>
        </p:txBody>
      </p:sp>
    </p:spTree>
    <p:extLst>
      <p:ext uri="{BB962C8B-B14F-4D97-AF65-F5344CB8AC3E}">
        <p14:creationId xmlns:p14="http://schemas.microsoft.com/office/powerpoint/2010/main" val="235518963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Impact Fee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39604DE-A9BD-419C-8E54-AD9CB115AB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598566"/>
              </p:ext>
            </p:extLst>
          </p:nvPr>
        </p:nvGraphicFramePr>
        <p:xfrm>
          <a:off x="647788" y="2458590"/>
          <a:ext cx="10477599" cy="35814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749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138755753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826217145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13010994"/>
                    </a:ext>
                  </a:extLst>
                </a:gridCol>
                <a:gridCol w="8712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1253">
                  <a:extLst>
                    <a:ext uri="{9D8B030D-6E8A-4147-A177-3AD203B41FA5}">
                      <a16:colId xmlns:a16="http://schemas.microsoft.com/office/drawing/2014/main" val="4165802763"/>
                    </a:ext>
                  </a:extLst>
                </a:gridCol>
                <a:gridCol w="871253">
                  <a:extLst>
                    <a:ext uri="{9D8B030D-6E8A-4147-A177-3AD203B41FA5}">
                      <a16:colId xmlns:a16="http://schemas.microsoft.com/office/drawing/2014/main" val="1103807872"/>
                    </a:ext>
                  </a:extLst>
                </a:gridCol>
              </a:tblGrid>
              <a:tr h="223507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Land Use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Unit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Palm Beach County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Collier County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Martin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County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St. Lucie County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1110361"/>
                  </a:ext>
                </a:extLst>
              </a:tr>
              <a:tr h="223507"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Land Use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Unit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Current Adopted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Fully Calculated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Maximum Allowable*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Collier County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Martin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County *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St. Lucie County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Study</a:t>
                      </a:r>
                      <a:r>
                        <a:rPr lang="en-US" sz="1400" b="0" baseline="0" dirty="0"/>
                        <a:t> Date</a:t>
                      </a:r>
                      <a:endParaRPr lang="en-US" sz="1400" b="0" dirty="0"/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-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2012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2017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Assessed Portion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Residential</a:t>
                      </a:r>
                    </a:p>
                    <a:p>
                      <a:pPr algn="ctr"/>
                      <a:endParaRPr lang="en-US" sz="100" b="0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5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5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" b="0" u="non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037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Single</a:t>
                      </a:r>
                      <a:r>
                        <a:rPr lang="en-US" sz="1400" b="0" baseline="0" dirty="0"/>
                        <a:t> Family (2,000 sf)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$1,573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$934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$646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$365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7037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Multi-Family (1,300 sf)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$1,264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$444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$646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$327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1409656"/>
                  </a:ext>
                </a:extLst>
              </a:tr>
              <a:tr h="301752">
                <a:tc gridSpan="8">
                  <a:txBody>
                    <a:bodyPr/>
                    <a:lstStyle/>
                    <a:p>
                      <a:pPr algn="l"/>
                      <a:r>
                        <a:rPr lang="en-US" sz="1400" b="1" i="1" dirty="0"/>
                        <a:t>Non-Residential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067286"/>
                  </a:ext>
                </a:extLst>
              </a:tr>
              <a:tr h="137037">
                <a:tc>
                  <a:txBody>
                    <a:bodyPr/>
                    <a:lstStyle/>
                    <a:p>
                      <a:pPr algn="l"/>
                      <a:r>
                        <a:rPr lang="en-US" sz="14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Light Industrial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$466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$182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$74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7037">
                <a:tc>
                  <a:txBody>
                    <a:bodyPr/>
                    <a:lstStyle/>
                    <a:p>
                      <a:pPr algn="l"/>
                      <a:r>
                        <a:rPr lang="en-US" sz="14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Office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</a:t>
                      </a:r>
                      <a:r>
                        <a:rPr lang="en-US" sz="1400" b="0" u="none" baseline="0" dirty="0"/>
                        <a:t> sf</a:t>
                      </a:r>
                      <a:endParaRPr lang="en-US" sz="1400" b="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$951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$620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$316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$323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2127">
                <a:tc>
                  <a:txBody>
                    <a:bodyPr/>
                    <a:lstStyle/>
                    <a:p>
                      <a:r>
                        <a:rPr lang="en-US" sz="14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Retail/Shopping Center (40,000 to 150,000 </a:t>
                      </a:r>
                      <a:r>
                        <a:rPr lang="en-US" sz="1400" b="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sfgla</a:t>
                      </a:r>
                      <a:r>
                        <a:rPr lang="en-US" sz="14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 </a:t>
                      </a:r>
                      <a:r>
                        <a:rPr lang="en-US" sz="1400" b="0" u="none" dirty="0" err="1"/>
                        <a:t>sfgla</a:t>
                      </a:r>
                      <a:endParaRPr lang="en-US" sz="1400" b="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$2,503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$1,275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$551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cs typeface="Arial"/>
                        </a:rPr>
                        <a:t>$547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52934334-D413-41C2-AD9F-B63C52862698}"/>
              </a:ext>
            </a:extLst>
          </p:cNvPr>
          <p:cNvSpPr/>
          <p:nvPr/>
        </p:nvSpPr>
        <p:spPr>
          <a:xfrm>
            <a:off x="5386770" y="2468774"/>
            <a:ext cx="3108644" cy="3594951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9691AD9-C437-4B6B-85BD-D3CC493AF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Public Buildings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2DEA51-98AC-4225-B733-BF3031DB304D}"/>
              </a:ext>
            </a:extLst>
          </p:cNvPr>
          <p:cNvSpPr txBox="1"/>
          <p:nvPr/>
        </p:nvSpPr>
        <p:spPr>
          <a:xfrm>
            <a:off x="647788" y="6053541"/>
            <a:ext cx="10039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*Over the next four years</a:t>
            </a:r>
          </a:p>
        </p:txBody>
      </p:sp>
    </p:spTree>
    <p:extLst>
      <p:ext uri="{BB962C8B-B14F-4D97-AF65-F5344CB8AC3E}">
        <p14:creationId xmlns:p14="http://schemas.microsoft.com/office/powerpoint/2010/main" val="3862088401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Public Buildings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26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2" y="1530937"/>
            <a:ext cx="11354764" cy="5295775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Revenue Projections</a:t>
            </a:r>
          </a:p>
          <a:p>
            <a:pPr marL="746125" lvl="2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Based on permitting levels from 2015+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Full calculated rates ≈$10.0 million per year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Max allowable rates ≈</a:t>
            </a:r>
            <a:r>
              <a:rPr lang="en-US" sz="2800" u="sng" dirty="0"/>
              <a:t>$2.1 million per year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Examples of projects eligible for impact fee funding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PBSO Shooting Range Expansion (≈$9.5 M)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Airport Center Building 3 (≈$68 M)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Atlantic Commons Civic Site (≈$10 M)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Main Courthouse Expansion/Annex (≈$135 M the first phase)</a:t>
            </a:r>
          </a:p>
          <a:p>
            <a:pPr marL="914400" lvl="2" indent="0">
              <a:lnSpc>
                <a:spcPct val="120000"/>
              </a:lnSpc>
              <a:buNone/>
            </a:pPr>
            <a:r>
              <a:rPr lang="en-US" sz="2800" dirty="0"/>
              <a:t>	</a:t>
            </a:r>
          </a:p>
          <a:p>
            <a:pPr lvl="2">
              <a:lnSpc>
                <a:spcPct val="120000"/>
              </a:lnSpc>
            </a:pPr>
            <a:endParaRPr lang="en-US" sz="2800" dirty="0"/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23414028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0AA201-FAF4-480B-AAF6-8839C589F7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 r="55033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6000" dirty="0">
                <a:solidFill>
                  <a:srgbClr val="FFFFFF"/>
                </a:solidFill>
                <a:latin typeface="+mj-lt"/>
              </a:rPr>
              <a:t>Fire Rescue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04319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12B48DC-2FB6-4170-9634-EF7CCDE27CCB}" type="slidenum">
              <a:rPr lang="en-US" sz="11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27</a:t>
            </a:fld>
            <a:endParaRPr lang="en-US" sz="11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1853691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Fire Rescue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28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Inventory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43 Fire Rescue Stations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≈387,000 sf (fire rescue) 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≈200 acres of land</a:t>
            </a:r>
          </a:p>
          <a:p>
            <a:pPr lvl="1">
              <a:lnSpc>
                <a:spcPct val="120000"/>
              </a:lnSpc>
            </a:pPr>
            <a:r>
              <a:rPr lang="en-US" sz="3200" dirty="0"/>
              <a:t>Vehicles/equipment</a:t>
            </a:r>
          </a:p>
          <a:p>
            <a:pPr lvl="1">
              <a:lnSpc>
                <a:spcPct val="120000"/>
              </a:lnSpc>
            </a:pPr>
            <a:r>
              <a:rPr lang="en-US" sz="3200" dirty="0"/>
              <a:t>Unit Costs: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Land:</a:t>
            </a:r>
            <a:r>
              <a:rPr lang="en-US" sz="2800" dirty="0">
                <a:solidFill>
                  <a:srgbClr val="FFC000"/>
                </a:solidFill>
              </a:rPr>
              <a:t> $</a:t>
            </a:r>
            <a:r>
              <a:rPr lang="en-US" sz="2800" i="1" dirty="0">
                <a:solidFill>
                  <a:srgbClr val="FFC000"/>
                </a:solidFill>
              </a:rPr>
              <a:t>325,000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/>
              <a:t>per acre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Buildings: </a:t>
            </a:r>
            <a:r>
              <a:rPr lang="en-US" sz="2800" i="1" dirty="0">
                <a:solidFill>
                  <a:srgbClr val="FFC000"/>
                </a:solidFill>
              </a:rPr>
              <a:t>$525 </a:t>
            </a:r>
            <a:r>
              <a:rPr lang="en-US" sz="2800" dirty="0"/>
              <a:t>per square foot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18C946-8E4B-4AE9-A36D-1C4D1D5C01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6200" y="2234094"/>
            <a:ext cx="3820130" cy="3011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0051021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Fire Rescue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29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804683"/>
              </p:ext>
            </p:extLst>
          </p:nvPr>
        </p:nvGraphicFramePr>
        <p:xfrm>
          <a:off x="1442357" y="3684233"/>
          <a:ext cx="6126430" cy="188055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846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0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327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Figure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121">
                <a:tc>
                  <a:txBody>
                    <a:bodyPr/>
                    <a:lstStyle/>
                    <a:p>
                      <a:r>
                        <a:rPr lang="en-US" sz="1800" baseline="0" dirty="0"/>
                        <a:t>Number of Stations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0016">
                <a:tc>
                  <a:txBody>
                    <a:bodyPr/>
                    <a:lstStyle/>
                    <a:p>
                      <a:r>
                        <a:rPr lang="en-US" sz="1800" dirty="0"/>
                        <a:t>Total Number of Incidents (2020)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114,642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016">
                <a:tc>
                  <a:txBody>
                    <a:bodyPr/>
                    <a:lstStyle/>
                    <a:p>
                      <a:r>
                        <a:rPr lang="en-US" sz="1800" b="1" dirty="0"/>
                        <a:t>LOS (Incidents per Station</a:t>
                      </a:r>
                      <a:r>
                        <a:rPr lang="en-US" sz="1800" b="1" baseline="0" dirty="0"/>
                        <a:t>)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2,666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6274546" y="5184559"/>
            <a:ext cx="1294241" cy="36870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C11B337-BC50-4C80-B5B2-006D4AD3C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771655"/>
            <a:ext cx="10652641" cy="165734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Level of Service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	Service Area: </a:t>
            </a:r>
            <a:r>
              <a:rPr lang="en-US" sz="3500" b="1" dirty="0">
                <a:solidFill>
                  <a:srgbClr val="FFC000"/>
                </a:solidFill>
              </a:rPr>
              <a:t>Unincorporated County &amp; 19 Cities</a:t>
            </a:r>
            <a:endParaRPr lang="en-US" sz="2800" dirty="0"/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5818307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Palm Beach County: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C000"/>
                </a:solidFill>
              </a:rPr>
              <a:t>3</a:t>
            </a:r>
            <a:r>
              <a:rPr lang="en-US" baseline="30000" dirty="0">
                <a:solidFill>
                  <a:srgbClr val="FFC000"/>
                </a:solidFill>
              </a:rPr>
              <a:t>rd</a:t>
            </a:r>
            <a:r>
              <a:rPr lang="en-US" dirty="0"/>
              <a:t> largest county in population out of 67 counties (1.5 million)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C000"/>
                </a:solidFill>
              </a:rPr>
              <a:t>32</a:t>
            </a:r>
            <a:r>
              <a:rPr lang="en-US" baseline="30000" dirty="0">
                <a:solidFill>
                  <a:srgbClr val="FFC000"/>
                </a:solidFill>
              </a:rPr>
              <a:t>nd</a:t>
            </a:r>
            <a:r>
              <a:rPr lang="en-US" dirty="0"/>
              <a:t> in terms of population growth rate (0.8 percent per year through 2045)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C000"/>
                </a:solidFill>
              </a:rPr>
              <a:t>5</a:t>
            </a:r>
            <a:r>
              <a:rPr lang="en-US" baseline="30000" dirty="0">
                <a:solidFill>
                  <a:srgbClr val="FFC000"/>
                </a:solidFill>
              </a:rPr>
              <a:t>th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/>
              <a:t>in terms of absolute population growth</a:t>
            </a:r>
          </a:p>
          <a:p>
            <a:pPr lvl="2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dirty="0"/>
              <a:t>Projected to add 250,000 residents through 2045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FFC000"/>
                </a:solidFill>
              </a:rPr>
              <a:t>10</a:t>
            </a:r>
            <a:r>
              <a:rPr lang="en-US" baseline="30000" dirty="0">
                <a:solidFill>
                  <a:srgbClr val="FFC000"/>
                </a:solidFill>
              </a:rPr>
              <a:t>th</a:t>
            </a:r>
            <a:r>
              <a:rPr lang="en-US" dirty="0"/>
              <a:t> in terms of residential permitting levels</a:t>
            </a:r>
          </a:p>
          <a:p>
            <a:pPr>
              <a:lnSpc>
                <a:spcPct val="110000"/>
              </a:lnSpc>
            </a:pPr>
            <a:r>
              <a:rPr lang="en-US" dirty="0"/>
              <a:t>Implemented impact fees in 1988</a:t>
            </a:r>
          </a:p>
          <a:p>
            <a:pPr>
              <a:lnSpc>
                <a:spcPct val="110000"/>
              </a:lnSpc>
            </a:pPr>
            <a:r>
              <a:rPr lang="en-US" dirty="0"/>
              <a:t>Last updated in 2014-2018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Most fees remained at 2012-study levels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1972FC8-82F9-444C-9FFF-8F9AEBFA8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Background/Purpose</a:t>
            </a:r>
          </a:p>
        </p:txBody>
      </p:sp>
    </p:spTree>
    <p:extLst>
      <p:ext uri="{BB962C8B-B14F-4D97-AF65-F5344CB8AC3E}">
        <p14:creationId xmlns:p14="http://schemas.microsoft.com/office/powerpoint/2010/main" val="224518646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Fire Rescue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30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Cost Component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640463"/>
              </p:ext>
            </p:extLst>
          </p:nvPr>
        </p:nvGraphicFramePr>
        <p:xfrm>
          <a:off x="683426" y="2618401"/>
          <a:ext cx="7482528" cy="3017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50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34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82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Fire Rescue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 of 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800" dirty="0"/>
                        <a:t>Building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$203.2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55%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800" dirty="0"/>
                        <a:t>Land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$36.8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800" dirty="0"/>
                        <a:t>Vehicle</a:t>
                      </a:r>
                      <a:r>
                        <a:rPr lang="en-US" sz="1800" baseline="0" dirty="0"/>
                        <a:t> &amp; Equipment Value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u="sng" dirty="0"/>
                        <a:t>$130.0</a:t>
                      </a:r>
                      <a:r>
                        <a:rPr lang="en-US" sz="1800" u="sng" baseline="0" dirty="0"/>
                        <a:t> M</a:t>
                      </a:r>
                      <a:endParaRPr lang="en-US" sz="180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u="sng" dirty="0"/>
                        <a:t>35%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800" b="1" dirty="0"/>
                        <a:t>Total Asset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≈$370.0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800" dirty="0"/>
                        <a:t>Number of Incidents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114,642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71674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Total Impact Cost per Incident</a:t>
                      </a:r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≈$3,227</a:t>
                      </a:r>
                      <a:endParaRPr lang="en-US" sz="1800" b="1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351125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Fire Rescue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31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Credit Component:  </a:t>
            </a:r>
            <a:r>
              <a:rPr lang="en-US" sz="3500" b="1" dirty="0">
                <a:solidFill>
                  <a:srgbClr val="FFC000"/>
                </a:solidFill>
              </a:rPr>
              <a:t>Annual Cash Credit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A12F0A-EEB2-4165-8037-FBFF13BF1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411641"/>
              </p:ext>
            </p:extLst>
          </p:nvPr>
        </p:nvGraphicFramePr>
        <p:xfrm>
          <a:off x="621889" y="2700544"/>
          <a:ext cx="8961120" cy="3139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406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Total</a:t>
                      </a:r>
                    </a:p>
                    <a:p>
                      <a:pPr algn="ctr"/>
                      <a:r>
                        <a:rPr lang="en-US" sz="1800" dirty="0"/>
                        <a:t>FY 2017-2021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dirty="0"/>
                        <a:t>Ad Valorem Funding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/>
                        <a:t>$3,212,665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64674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2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00" b="1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400076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dirty="0"/>
                        <a:t>Average Annual Capital Expansion Expenditures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/>
                        <a:t>$642,533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4100337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dirty="0"/>
                        <a:t>Average Annual Incidents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/>
                        <a:t>114,946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5019">
                <a:tc>
                  <a:txBody>
                    <a:bodyPr/>
                    <a:lstStyle/>
                    <a:p>
                      <a:pPr algn="l"/>
                      <a:r>
                        <a:rPr lang="en-US" sz="1800" b="1" i="0" dirty="0"/>
                        <a:t>Capital Expansion Expenditures per Incident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rgbClr val="FF0000"/>
                          </a:solidFill>
                        </a:rPr>
                        <a:t>$5.59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495888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r>
                        <a:rPr lang="en-US" sz="18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Residential Land Uses Credit Adjustment Factor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1.70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1146289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r>
                        <a:rPr lang="en-US" sz="1800" b="1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Residential Land Uses: Adjusted Capital Expansion Expenditures per Incident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rgbClr val="FF0000"/>
                          </a:solidFill>
                        </a:rPr>
                        <a:t>$9.50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55926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393465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Fire Rescue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32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Credit Component: </a:t>
            </a:r>
            <a:r>
              <a:rPr lang="en-US" sz="3500" b="1" dirty="0">
                <a:solidFill>
                  <a:srgbClr val="FFC000"/>
                </a:solidFill>
              </a:rPr>
              <a:t>Total Credit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A12F0A-EEB2-4165-8037-FBFF13BF1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254440"/>
              </p:ext>
            </p:extLst>
          </p:nvPr>
        </p:nvGraphicFramePr>
        <p:xfrm>
          <a:off x="497711" y="2526643"/>
          <a:ext cx="5809055" cy="4206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4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Credit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169">
                <a:tc gridSpan="2">
                  <a:txBody>
                    <a:bodyPr/>
                    <a:lstStyle/>
                    <a:p>
                      <a:pPr algn="l"/>
                      <a:r>
                        <a:rPr lang="en-US" sz="1800" b="1" i="0" dirty="0"/>
                        <a:t>Revenue Credit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3144766"/>
                  </a:ext>
                </a:extLst>
              </a:tr>
              <a:tr h="172169">
                <a:tc gridSpan="2">
                  <a:txBody>
                    <a:bodyPr/>
                    <a:lstStyle/>
                    <a:p>
                      <a:pPr algn="l"/>
                      <a:r>
                        <a:rPr lang="en-US" sz="1800" b="0" i="0" dirty="0"/>
                        <a:t>Cash Credit per Incident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4100337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dirty="0"/>
                        <a:t> - 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/>
                        <a:t>$9.50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8280988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dirty="0"/>
                        <a:t> - Non-residential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/>
                        <a:t>$5.59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5378418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dirty="0"/>
                        <a:t>Capitalization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/>
                        <a:t>2.4%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3996333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dirty="0"/>
                        <a:t>Capitalization Period (in years)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3933242"/>
                  </a:ext>
                </a:extLst>
              </a:tr>
              <a:tr h="172169">
                <a:tc gridSpan="2">
                  <a:txBody>
                    <a:bodyPr/>
                    <a:lstStyle/>
                    <a:p>
                      <a:pPr algn="l"/>
                      <a:r>
                        <a:rPr lang="en-US" sz="1800" b="1" i="0" dirty="0"/>
                        <a:t>Total Credit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5019">
                <a:tc gridSpan="2">
                  <a:txBody>
                    <a:bodyPr/>
                    <a:lstStyle/>
                    <a:p>
                      <a:pPr algn="l"/>
                      <a:r>
                        <a:rPr lang="en-US" sz="1800" b="0" i="0" dirty="0"/>
                        <a:t>Total Capital Improvement Credit per Incident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1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03124"/>
                  </a:ext>
                </a:extLst>
              </a:tr>
              <a:tr h="235019">
                <a:tc>
                  <a:txBody>
                    <a:bodyPr/>
                    <a:lstStyle/>
                    <a:p>
                      <a:pPr algn="l"/>
                      <a:r>
                        <a:rPr lang="en-US" sz="1800" b="1" i="0" dirty="0"/>
                        <a:t> - 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rgbClr val="FF0000"/>
                          </a:solidFill>
                        </a:rPr>
                        <a:t>$177.05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495888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r>
                        <a:rPr lang="en-US" sz="1800" b="1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- Non-residential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rgbClr val="FF0000"/>
                          </a:solidFill>
                        </a:rPr>
                        <a:t>$104.18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1146289"/>
                  </a:ext>
                </a:extLst>
              </a:tr>
            </a:tbl>
          </a:graphicData>
        </a:graphic>
      </p:graphicFrame>
      <p:pic>
        <p:nvPicPr>
          <p:cNvPr id="6" name="Picture 5" descr="A picture containing grass, tree, outdoor, farm machine&#10;&#10;Description automatically generated">
            <a:extLst>
              <a:ext uri="{FF2B5EF4-FFF2-40B4-BE49-F238E27FC236}">
                <a16:creationId xmlns:a16="http://schemas.microsoft.com/office/drawing/2014/main" id="{AE729730-A3EB-4FCA-B0AE-8FF33D46BF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4" r="27396"/>
          <a:stretch/>
        </p:blipFill>
        <p:spPr>
          <a:xfrm>
            <a:off x="7009234" y="2526643"/>
            <a:ext cx="4585866" cy="2628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57304709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33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Net Impact Cost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A12F0A-EEB2-4165-8037-FBFF13BF1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208291"/>
              </p:ext>
            </p:extLst>
          </p:nvPr>
        </p:nvGraphicFramePr>
        <p:xfrm>
          <a:off x="3952110" y="2316789"/>
          <a:ext cx="6309360" cy="423289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754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529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Cost/Credit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i="1" u="non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Impact Cost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1" i="1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58882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i="0" u="non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Total Impact Cost per Incident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>
                          <a:solidFill>
                            <a:schemeClr val="tx1"/>
                          </a:solidFill>
                        </a:rPr>
                        <a:t>$3,227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000">
                <a:tc gridSpan="2">
                  <a:txBody>
                    <a:bodyPr/>
                    <a:lstStyle/>
                    <a:p>
                      <a:r>
                        <a:rPr lang="en-US" sz="1800" b="1" i="1" u="none" dirty="0">
                          <a:solidFill>
                            <a:schemeClr val="tx1"/>
                          </a:solidFill>
                        </a:rPr>
                        <a:t>Revenue Credit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1" i="1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703">
                <a:tc gridSpan="2">
                  <a:txBody>
                    <a:bodyPr/>
                    <a:lstStyle/>
                    <a:p>
                      <a:pPr algn="l"/>
                      <a:r>
                        <a:rPr lang="en-US" sz="1800" b="0" i="0" u="none" baseline="0" dirty="0">
                          <a:solidFill>
                            <a:schemeClr val="tx1"/>
                          </a:solidFill>
                        </a:rPr>
                        <a:t>Total Credit per Incident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0" i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2125007"/>
                  </a:ext>
                </a:extLst>
              </a:tr>
              <a:tr h="333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i="0" u="non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- Residential Land Uses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dirty="0">
                          <a:solidFill>
                            <a:schemeClr val="tx1"/>
                          </a:solidFill>
                        </a:rPr>
                        <a:t>$177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6992858"/>
                  </a:ext>
                </a:extLst>
              </a:tr>
              <a:tr h="333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i="0" u="non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- Non-Residential Land Uses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>
                          <a:solidFill>
                            <a:schemeClr val="tx1"/>
                          </a:solidFill>
                        </a:rPr>
                        <a:t>$104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2485094"/>
                  </a:ext>
                </a:extLst>
              </a:tr>
              <a:tr h="333000">
                <a:tc gridSpan="2">
                  <a:txBody>
                    <a:bodyPr/>
                    <a:lstStyle/>
                    <a:p>
                      <a:pPr algn="l"/>
                      <a:r>
                        <a:rPr lang="en-US" sz="1800" b="1" i="1" u="none" baseline="0" dirty="0">
                          <a:solidFill>
                            <a:schemeClr val="tx1"/>
                          </a:solidFill>
                        </a:rPr>
                        <a:t>Net Impact Cost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200" b="1" i="1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294179"/>
                  </a:ext>
                </a:extLst>
              </a:tr>
              <a:tr h="333000">
                <a:tc gridSpan="2">
                  <a:txBody>
                    <a:bodyPr/>
                    <a:lstStyle/>
                    <a:p>
                      <a:pPr algn="l"/>
                      <a:r>
                        <a:rPr lang="en-US" sz="1800" b="0" i="0" u="none" baseline="0" dirty="0">
                          <a:solidFill>
                            <a:schemeClr val="tx1"/>
                          </a:solidFill>
                        </a:rPr>
                        <a:t>Net Impact Cost per Incident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1" i="0" u="none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0884795"/>
                  </a:ext>
                </a:extLst>
              </a:tr>
              <a:tr h="333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i="0" u="non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- 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u="none" dirty="0">
                          <a:solidFill>
                            <a:srgbClr val="FF0000"/>
                          </a:solidFill>
                        </a:rPr>
                        <a:t>$3,050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4084123"/>
                  </a:ext>
                </a:extLst>
              </a:tr>
              <a:tr h="333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i="0" u="non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- Non-Residential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u="none" dirty="0">
                          <a:solidFill>
                            <a:srgbClr val="FF0000"/>
                          </a:solidFill>
                        </a:rPr>
                        <a:t>$3,123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6979374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17956654-A200-4089-BC82-70908F54A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Fire Rescue</a:t>
            </a:r>
          </a:p>
        </p:txBody>
      </p:sp>
    </p:spTree>
    <p:extLst>
      <p:ext uri="{BB962C8B-B14F-4D97-AF65-F5344CB8AC3E}">
        <p14:creationId xmlns:p14="http://schemas.microsoft.com/office/powerpoint/2010/main" val="3913828786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Fire Rescue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34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Calculated Impact Fee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2475585"/>
              </p:ext>
            </p:extLst>
          </p:nvPr>
        </p:nvGraphicFramePr>
        <p:xfrm>
          <a:off x="618088" y="2471195"/>
          <a:ext cx="10972800" cy="34747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754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7382125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423459632"/>
                    </a:ext>
                  </a:extLst>
                </a:gridCol>
              </a:tblGrid>
              <a:tr h="33185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Land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2020 Calls for Service Coefficient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Fully Calculated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Current Adopted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Maximum Allowable Fee*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338">
                <a:tc gridSpan="6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/>
                        <a:t>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600" b="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Single Family (attached/detached/mobile home)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du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0.2793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$852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$276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$414</a:t>
                      </a:r>
                    </a:p>
                  </a:txBody>
                  <a:tcPr marL="7620" marR="7620" marT="7620" marB="0" anchor="ctr"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Multi-Family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/>
                        <a:t>du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0.1699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FF0000"/>
                          </a:solidFill>
                        </a:rPr>
                        <a:t>$518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$185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$277 </a:t>
                      </a:r>
                    </a:p>
                  </a:txBody>
                  <a:tcPr marL="7620" marR="7620" marT="7620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765326"/>
                  </a:ext>
                </a:extLst>
              </a:tr>
              <a:tr h="274320">
                <a:tc gridSpan="6">
                  <a:txBody>
                    <a:bodyPr/>
                    <a:lstStyle/>
                    <a:p>
                      <a:r>
                        <a:rPr lang="en-US" sz="1800" b="1" i="1" dirty="0"/>
                        <a:t>Non-Residential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i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600" b="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pPr algn="l"/>
                      <a:r>
                        <a:rPr lang="en-US" sz="1800" b="0" baseline="0" dirty="0"/>
                        <a:t> General Industrial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0.0617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$193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$120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dirty="0"/>
                        <a:t> Office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0.0366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$114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$75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General Retail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/>
                        <a:t>1,000 </a:t>
                      </a:r>
                      <a:r>
                        <a:rPr lang="en-US" sz="1800" b="0" dirty="0" err="1"/>
                        <a:t>sfgla</a:t>
                      </a:r>
                      <a:endParaRPr lang="en-US" sz="1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0.0753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$235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$121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$181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F695AEC5-2737-4762-BD32-3DCF9322BAF2}"/>
              </a:ext>
            </a:extLst>
          </p:cNvPr>
          <p:cNvSpPr/>
          <p:nvPr/>
        </p:nvSpPr>
        <p:spPr>
          <a:xfrm>
            <a:off x="8015111" y="2434888"/>
            <a:ext cx="1207911" cy="351102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52E96C-EA00-497D-94F3-802E9FAECBAC}"/>
              </a:ext>
            </a:extLst>
          </p:cNvPr>
          <p:cNvSpPr txBox="1"/>
          <p:nvPr/>
        </p:nvSpPr>
        <p:spPr>
          <a:xfrm>
            <a:off x="652115" y="6316384"/>
            <a:ext cx="10039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*Over the next four years</a:t>
            </a:r>
          </a:p>
        </p:txBody>
      </p:sp>
    </p:spTree>
    <p:extLst>
      <p:ext uri="{BB962C8B-B14F-4D97-AF65-F5344CB8AC3E}">
        <p14:creationId xmlns:p14="http://schemas.microsoft.com/office/powerpoint/2010/main" val="959538483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752C1-8977-4232-96F0-5F4079BC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35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89F8AD8-7BDB-40BA-9982-C18738C69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Impact Fee Component Changes: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CD58C39-E188-4A97-9FC9-D233151C1D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0529742"/>
              </p:ext>
            </p:extLst>
          </p:nvPr>
        </p:nvGraphicFramePr>
        <p:xfrm>
          <a:off x="627289" y="2657387"/>
          <a:ext cx="7140672" cy="2834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2597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61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9557">
                  <a:extLst>
                    <a:ext uri="{9D8B030D-6E8A-4147-A177-3AD203B41FA5}">
                      <a16:colId xmlns:a16="http://schemas.microsoft.com/office/drawing/2014/main" val="4252248806"/>
                    </a:ext>
                  </a:extLst>
                </a:gridCol>
                <a:gridCol w="11452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256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Input 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2014-18 Study*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2021 Study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 Change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/>
                        <a:t>Single Family (per du)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Total Impact Cost per Incident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$1,285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$3,227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+151%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254423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Total Credit per Incident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$165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$177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4795978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1" i="0" dirty="0"/>
                        <a:t>Net Impact Cost per Incident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chemeClr val="tx1"/>
                          </a:solidFill>
                        </a:rPr>
                        <a:t>$1,119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$3,050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+173%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254503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Calls for Service Coefficient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0.2601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0.2793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pPr algn="l"/>
                      <a:r>
                        <a:rPr lang="en-US" sz="1800" b="1" i="0" baseline="0" dirty="0">
                          <a:solidFill>
                            <a:srgbClr val="FF0000"/>
                          </a:solidFill>
                        </a:rPr>
                        <a:t>Calculated Impact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rgbClr val="FF0000"/>
                          </a:solidFill>
                        </a:rPr>
                        <a:t>$291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$852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+193%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145AAC2C-82BA-4ACE-AB50-1F911748D267}"/>
              </a:ext>
            </a:extLst>
          </p:cNvPr>
          <p:cNvSpPr txBox="1"/>
          <p:nvPr/>
        </p:nvSpPr>
        <p:spPr>
          <a:xfrm>
            <a:off x="751575" y="5559721"/>
            <a:ext cx="6443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*Full calculated rate is shown for comparison purposes.  Fee was adopted at 95% ($276)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CE6FAB5-B757-4C03-AA50-FB70C7C42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Fire Rescue</a:t>
            </a:r>
          </a:p>
        </p:txBody>
      </p:sp>
    </p:spTree>
    <p:extLst>
      <p:ext uri="{BB962C8B-B14F-4D97-AF65-F5344CB8AC3E}">
        <p14:creationId xmlns:p14="http://schemas.microsoft.com/office/powerpoint/2010/main" val="2759456007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161" y="1692323"/>
            <a:ext cx="11354765" cy="850852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Impact Fee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36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141683"/>
              </p:ext>
            </p:extLst>
          </p:nvPr>
        </p:nvGraphicFramePr>
        <p:xfrm>
          <a:off x="152400" y="2535114"/>
          <a:ext cx="11978640" cy="3566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2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924593415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529073217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685056097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4165802763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Land Use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Unit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Palm Beach County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Hillsborough County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Martin County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Miami-Dade County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Orange County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 Lucie County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830079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Land Use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Current Adopted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Fully Calculated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Maximum Allowable*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Hillsborough County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Martin County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Miami-Dade County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Orange County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St Lucie County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Study</a:t>
                      </a:r>
                      <a:r>
                        <a:rPr lang="en-US" sz="1400" b="0" baseline="0" dirty="0"/>
                        <a:t> Date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2014-2018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2016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Assessed Portion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 gridSpan="10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/>
                        <a:t>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400" b="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22031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Single</a:t>
                      </a:r>
                      <a:r>
                        <a:rPr lang="en-US" sz="1400" b="0" baseline="0" dirty="0"/>
                        <a:t> Family (2,000 sf)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$276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$852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$414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$599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$447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$339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$667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400" b="0" baseline="0" dirty="0"/>
                        <a:t>Multi-Family (1,300 sf)</a:t>
                      </a:r>
                      <a:endParaRPr lang="en-US" sz="1400" b="0" dirty="0"/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du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$185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$518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$277 </a:t>
                      </a:r>
                    </a:p>
                  </a:txBody>
                  <a:tcPr marL="7620" marR="7620" marT="7620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$249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$599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$447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$232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$436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833938"/>
                  </a:ext>
                </a:extLst>
              </a:tr>
              <a:tr h="133515">
                <a:tc gridSpan="10">
                  <a:txBody>
                    <a:bodyPr/>
                    <a:lstStyle/>
                    <a:p>
                      <a:pPr algn="l"/>
                      <a:r>
                        <a:rPr lang="en-US" sz="1400" b="1" i="1" dirty="0"/>
                        <a:t>Non-Residential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400" b="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067286"/>
                  </a:ext>
                </a:extLst>
              </a:tr>
              <a:tr h="267029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General Industrial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 sf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$80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$193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$120 </a:t>
                      </a:r>
                    </a:p>
                  </a:txBody>
                  <a:tcPr marL="7620" marR="7620" marT="7620" marB="0"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$57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$12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$1,448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$84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$76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7029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Office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</a:t>
                      </a:r>
                      <a:r>
                        <a:rPr lang="en-US" sz="1400" b="0" u="none" baseline="0" dirty="0"/>
                        <a:t> sf</a:t>
                      </a:r>
                      <a:endParaRPr lang="en-US" sz="1400" b="0" u="none" dirty="0"/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$50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$114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$75 </a:t>
                      </a:r>
                    </a:p>
                  </a:txBody>
                  <a:tcPr marL="7620" marR="7620" marT="7620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$158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$80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$355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$269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$668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Retail 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 </a:t>
                      </a:r>
                      <a:r>
                        <a:rPr lang="en-US" sz="1400" b="0" u="none" dirty="0" err="1"/>
                        <a:t>sfgla</a:t>
                      </a:r>
                      <a:endParaRPr lang="en-US" sz="1400" b="0" u="none" dirty="0"/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$121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$235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$181 </a:t>
                      </a:r>
                    </a:p>
                  </a:txBody>
                  <a:tcPr marL="7620" marR="7620" marT="7620" marB="0"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$313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$319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$478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cs typeface="Arial"/>
                        </a:rPr>
                        <a:t>$307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$536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2DFBE8E-5A43-4838-A3A6-61E428D43361}"/>
              </a:ext>
            </a:extLst>
          </p:cNvPr>
          <p:cNvSpPr>
            <a:spLocks/>
          </p:cNvSpPr>
          <p:nvPr/>
        </p:nvSpPr>
        <p:spPr>
          <a:xfrm>
            <a:off x="3087409" y="2543174"/>
            <a:ext cx="3098901" cy="3566159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F806D75-BE9F-4ACE-84C3-1928BDD3B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Fire Rescue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E553F8-A3B7-4A46-AA7A-5CF575249595}"/>
              </a:ext>
            </a:extLst>
          </p:cNvPr>
          <p:cNvSpPr txBox="1"/>
          <p:nvPr/>
        </p:nvSpPr>
        <p:spPr>
          <a:xfrm>
            <a:off x="152400" y="6109333"/>
            <a:ext cx="10039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*Over the next four years</a:t>
            </a:r>
          </a:p>
        </p:txBody>
      </p:sp>
    </p:spTree>
    <p:extLst>
      <p:ext uri="{BB962C8B-B14F-4D97-AF65-F5344CB8AC3E}">
        <p14:creationId xmlns:p14="http://schemas.microsoft.com/office/powerpoint/2010/main" val="1795435715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Fire Rescue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37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2" y="1771654"/>
            <a:ext cx="11354764" cy="4814341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Revenue Projections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Based on permitting levels from 2015+</a:t>
            </a:r>
            <a:endParaRPr lang="en-US" sz="3200" dirty="0"/>
          </a:p>
          <a:p>
            <a:pPr lvl="2">
              <a:lnSpc>
                <a:spcPct val="120000"/>
              </a:lnSpc>
            </a:pPr>
            <a:r>
              <a:rPr lang="en-US" sz="2800" dirty="0"/>
              <a:t>Full calculated rates ≈$1.8 million per year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Max allowable rates ≈</a:t>
            </a:r>
            <a:r>
              <a:rPr lang="en-US" sz="2800" u="sng" dirty="0"/>
              <a:t>$0.9 million per year</a:t>
            </a:r>
            <a:r>
              <a:rPr lang="en-US" sz="2800" dirty="0"/>
              <a:t>	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Examples of projects eligible for impact fee funding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Agricultural Reserve North Fire Station (≈$7 M)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Agricultural Reserve South Fire Station (≈$6.2 M)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Southern Blvd 20 Mile Bend Station (≈$7.3 M)</a:t>
            </a:r>
          </a:p>
          <a:p>
            <a:pPr lvl="2">
              <a:lnSpc>
                <a:spcPct val="120000"/>
              </a:lnSpc>
            </a:pPr>
            <a:endParaRPr lang="en-US" sz="2800" dirty="0"/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65568027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1D16A7-5FA8-45BC-BB62-DC35E2C3A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02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  <a:latin typeface="+mj-lt"/>
              </a:rPr>
              <a:t>Law Enforcement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04319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12B48DC-2FB6-4170-9634-EF7CCDE27CCB}" type="slidenum">
              <a:rPr lang="en-US" sz="11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38</a:t>
            </a:fld>
            <a:endParaRPr lang="en-US" sz="11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94615097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39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123591"/>
              </p:ext>
            </p:extLst>
          </p:nvPr>
        </p:nvGraphicFramePr>
        <p:xfrm>
          <a:off x="1321477" y="3544895"/>
          <a:ext cx="6217920" cy="1920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Weighted Population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Functional Population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016">
                <a:tc>
                  <a:txBody>
                    <a:bodyPr/>
                    <a:lstStyle/>
                    <a:p>
                      <a:r>
                        <a:rPr lang="en-US" sz="1800" baseline="0" dirty="0"/>
                        <a:t>Population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943,870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749,358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5305972"/>
                  </a:ext>
                </a:extLst>
              </a:tr>
              <a:tr h="220016">
                <a:tc>
                  <a:txBody>
                    <a:bodyPr/>
                    <a:lstStyle/>
                    <a:p>
                      <a:r>
                        <a:rPr lang="en-US" sz="1800" dirty="0"/>
                        <a:t>Number of Sworn Officers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1,664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1,664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1408521"/>
                  </a:ext>
                </a:extLst>
              </a:tr>
              <a:tr h="220016">
                <a:tc>
                  <a:txBody>
                    <a:bodyPr/>
                    <a:lstStyle/>
                    <a:p>
                      <a:r>
                        <a:rPr lang="en-US" sz="1800" b="1" dirty="0"/>
                        <a:t>LOS (Officers per</a:t>
                      </a:r>
                      <a:r>
                        <a:rPr lang="en-US" sz="1800" b="1" baseline="0" dirty="0"/>
                        <a:t> 1,000 Population)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1.76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2.22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342933"/>
                  </a:ext>
                </a:extLst>
              </a:tr>
            </a:tbl>
          </a:graphicData>
        </a:graphic>
      </p:graphicFrame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C11B337-BC50-4C80-B5B2-006D4AD3C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2" y="1771655"/>
            <a:ext cx="10466210" cy="177941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Level of Service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	Service Area:  </a:t>
            </a:r>
            <a:r>
              <a:rPr lang="en-US" sz="3500" b="1" dirty="0">
                <a:solidFill>
                  <a:srgbClr val="FFC000"/>
                </a:solidFill>
              </a:rPr>
              <a:t>Unincorporated County &amp; 17 Cities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  <a:p>
            <a:pPr marL="0" lvl="2">
              <a:lnSpc>
                <a:spcPct val="120000"/>
              </a:lnSpc>
            </a:pPr>
            <a:endParaRPr lang="en-US" sz="1600" dirty="0">
              <a:solidFill>
                <a:schemeClr val="dk1"/>
              </a:solidFill>
            </a:endParaRP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A9CD02-68FF-4D3F-BE06-F3C0335E6EC1}"/>
              </a:ext>
            </a:extLst>
          </p:cNvPr>
          <p:cNvSpPr/>
          <p:nvPr/>
        </p:nvSpPr>
        <p:spPr>
          <a:xfrm>
            <a:off x="6276513" y="5108699"/>
            <a:ext cx="1261129" cy="358814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6D8DB0E-0E37-4F06-AD2C-4EC325A78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Law Enforcement</a:t>
            </a:r>
          </a:p>
        </p:txBody>
      </p:sp>
    </p:spTree>
    <p:extLst>
      <p:ext uri="{BB962C8B-B14F-4D97-AF65-F5344CB8AC3E}">
        <p14:creationId xmlns:p14="http://schemas.microsoft.com/office/powerpoint/2010/main" val="425527622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392641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Study focus area: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Public Buildings</a:t>
            </a:r>
            <a:endParaRPr lang="en-US" sz="24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Fire Rescue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Law Enforcement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Library Facilities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Parks and Recreation Facilities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School Facilities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Transportation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1972FC8-82F9-444C-9FFF-8F9AEBFA8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Background/Purpose</a:t>
            </a:r>
          </a:p>
        </p:txBody>
      </p:sp>
    </p:spTree>
    <p:extLst>
      <p:ext uri="{BB962C8B-B14F-4D97-AF65-F5344CB8AC3E}">
        <p14:creationId xmlns:p14="http://schemas.microsoft.com/office/powerpoint/2010/main" val="4287941080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40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Cost Component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006769"/>
              </p:ext>
            </p:extLst>
          </p:nvPr>
        </p:nvGraphicFramePr>
        <p:xfrm>
          <a:off x="672809" y="2551925"/>
          <a:ext cx="5852160" cy="153619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80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657493173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Component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Cost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785970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r>
                        <a:rPr lang="en-US" sz="1800" dirty="0"/>
                        <a:t>Vehicle and Equipment Value per Officer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$55,000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r>
                        <a:rPr lang="en-US" sz="1800" dirty="0"/>
                        <a:t>LOS (Officers/1,000 functional residents)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2.22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r>
                        <a:rPr lang="en-US" sz="1800" b="1" dirty="0"/>
                        <a:t>Cost per Functional Resident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u="none" dirty="0">
                          <a:solidFill>
                            <a:srgbClr val="FF0000"/>
                          </a:solidFill>
                        </a:rPr>
                        <a:t>$122.10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6" descr="A car parked on a beach&#10;&#10;Description automatically generated with low confidence">
            <a:extLst>
              <a:ext uri="{FF2B5EF4-FFF2-40B4-BE49-F238E27FC236}">
                <a16:creationId xmlns:a16="http://schemas.microsoft.com/office/drawing/2014/main" id="{7E87FB1C-AFEB-4F47-9874-D66ED1880E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992" y="2551924"/>
            <a:ext cx="4138199" cy="2655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75FF65C-EDF3-4E44-9824-90560B958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Law Enforcement</a:t>
            </a:r>
          </a:p>
        </p:txBody>
      </p:sp>
    </p:spTree>
    <p:extLst>
      <p:ext uri="{BB962C8B-B14F-4D97-AF65-F5344CB8AC3E}">
        <p14:creationId xmlns:p14="http://schemas.microsoft.com/office/powerpoint/2010/main" val="3547168055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41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617" y="1735345"/>
            <a:ext cx="11354765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Calculated Impact Fee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7604818"/>
              </p:ext>
            </p:extLst>
          </p:nvPr>
        </p:nvGraphicFramePr>
        <p:xfrm>
          <a:off x="630582" y="2514559"/>
          <a:ext cx="9724608" cy="3169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97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2412">
                  <a:extLst>
                    <a:ext uri="{9D8B030D-6E8A-4147-A177-3AD203B41FA5}">
                      <a16:colId xmlns:a16="http://schemas.microsoft.com/office/drawing/2014/main" val="1107018298"/>
                    </a:ext>
                  </a:extLst>
                </a:gridCol>
                <a:gridCol w="1082412">
                  <a:extLst>
                    <a:ext uri="{9D8B030D-6E8A-4147-A177-3AD203B41FA5}">
                      <a16:colId xmlns:a16="http://schemas.microsoft.com/office/drawing/2014/main" val="139626255"/>
                    </a:ext>
                  </a:extLst>
                </a:gridCol>
                <a:gridCol w="1082412">
                  <a:extLst>
                    <a:ext uri="{9D8B030D-6E8A-4147-A177-3AD203B41FA5}">
                      <a16:colId xmlns:a16="http://schemas.microsoft.com/office/drawing/2014/main" val="4073892399"/>
                    </a:ext>
                  </a:extLst>
                </a:gridCol>
                <a:gridCol w="1082412">
                  <a:extLst>
                    <a:ext uri="{9D8B030D-6E8A-4147-A177-3AD203B41FA5}">
                      <a16:colId xmlns:a16="http://schemas.microsoft.com/office/drawing/2014/main" val="2547305478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Land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Functional Residents per 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Fully Calculated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Current Adopted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Maximum Allowable Fee*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331">
                <a:tc gridSpan="6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dirty="0"/>
                        <a:t>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415">
                <a:tc>
                  <a:txBody>
                    <a:bodyPr/>
                    <a:lstStyle/>
                    <a:p>
                      <a:r>
                        <a:rPr lang="en-US" sz="1600" dirty="0"/>
                        <a:t>Single Family (detached/attached)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du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1.88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$230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$128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$192 </a:t>
                      </a:r>
                    </a:p>
                  </a:txBody>
                  <a:tcPr marL="7620" marR="7620" marT="7620" marB="0" anchor="ctr"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331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Multi-Family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/>
                        <a:t>du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1.13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solidFill>
                            <a:srgbClr val="FF0000"/>
                          </a:solidFill>
                        </a:rPr>
                        <a:t>$138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$70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$105 </a:t>
                      </a:r>
                    </a:p>
                  </a:txBody>
                  <a:tcPr marL="7620" marR="7620" marT="7620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6567523"/>
                  </a:ext>
                </a:extLst>
              </a:tr>
              <a:tr h="267331">
                <a:tc gridSpan="6">
                  <a:txBody>
                    <a:bodyPr/>
                    <a:lstStyle/>
                    <a:p>
                      <a:r>
                        <a:rPr lang="en-US" sz="1600" b="1" i="1" dirty="0"/>
                        <a:t>Non-Residential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i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7331">
                <a:tc>
                  <a:txBody>
                    <a:bodyPr/>
                    <a:lstStyle/>
                    <a:p>
                      <a:pPr algn="l"/>
                      <a:r>
                        <a:rPr lang="en-US" sz="1600" b="0" baseline="0" dirty="0"/>
                        <a:t> Light Industrial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0.48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$10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7331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/>
                        <a:t> Office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1,000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0.98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$120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$15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Retail/Shopping Center (40,000 to 150,000 </a:t>
                      </a:r>
                      <a:r>
                        <a:rPr lang="en-US" sz="1600" b="0" i="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sfgla</a:t>
                      </a:r>
                      <a:r>
                        <a:rPr lang="en-US" sz="16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1,000 </a:t>
                      </a:r>
                      <a:r>
                        <a:rPr lang="en-US" sz="1600" b="0" dirty="0" err="1"/>
                        <a:t>sfgla</a:t>
                      </a:r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2.58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$315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$85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F695AEC5-2737-4762-BD32-3DCF9322BAF2}"/>
              </a:ext>
            </a:extLst>
          </p:cNvPr>
          <p:cNvSpPr/>
          <p:nvPr/>
        </p:nvSpPr>
        <p:spPr>
          <a:xfrm>
            <a:off x="7092552" y="2502632"/>
            <a:ext cx="1091892" cy="318184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DDFBDF-B65B-4717-826B-86E19E857436}"/>
              </a:ext>
            </a:extLst>
          </p:cNvPr>
          <p:cNvSpPr txBox="1"/>
          <p:nvPr/>
        </p:nvSpPr>
        <p:spPr>
          <a:xfrm>
            <a:off x="652115" y="6316384"/>
            <a:ext cx="10039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*Over the next four years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E7655F0-6DCA-4ABC-9CE4-7FB4EA1B7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Law Enforcement</a:t>
            </a:r>
          </a:p>
        </p:txBody>
      </p:sp>
    </p:spTree>
    <p:extLst>
      <p:ext uri="{BB962C8B-B14F-4D97-AF65-F5344CB8AC3E}">
        <p14:creationId xmlns:p14="http://schemas.microsoft.com/office/powerpoint/2010/main" val="2216063200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752C1-8977-4232-96F0-5F4079BC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42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89F8AD8-7BDB-40BA-9982-C18738C69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Impact Fee Component Changes since 2014-18 Study: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CD58C39-E188-4A97-9FC9-D233151C1D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6729698"/>
              </p:ext>
            </p:extLst>
          </p:nvPr>
        </p:nvGraphicFramePr>
        <p:xfrm>
          <a:off x="976544" y="2795925"/>
          <a:ext cx="9690055" cy="21031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596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1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4715">
                  <a:extLst>
                    <a:ext uri="{9D8B030D-6E8A-4147-A177-3AD203B41FA5}">
                      <a16:colId xmlns:a16="http://schemas.microsoft.com/office/drawing/2014/main" val="4252248806"/>
                    </a:ext>
                  </a:extLst>
                </a:gridCol>
                <a:gridCol w="16770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Input 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2014-18 Study (Not Adopted)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2021 Study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 Change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9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/>
                        <a:t>Residential 2,000 – 3,599 sf (per du)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1" i="0" dirty="0"/>
                        <a:t>Total/Net Impact Cost per Functional Resident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chemeClr val="tx1"/>
                          </a:solidFill>
                        </a:rPr>
                        <a:t>$107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+14%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254423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Functional Residents per 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1.80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pPr algn="l"/>
                      <a:r>
                        <a:rPr lang="en-US" sz="1800" b="1" i="0" baseline="0" dirty="0">
                          <a:solidFill>
                            <a:srgbClr val="FF0000"/>
                          </a:solidFill>
                        </a:rPr>
                        <a:t>Calculated Impact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rgbClr val="FF0000"/>
                          </a:solidFill>
                        </a:rPr>
                        <a:t>$192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$230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+20%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8534B1A2-9AB8-46B3-91BB-A7C18BB4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Law Enforcement</a:t>
            </a:r>
          </a:p>
        </p:txBody>
      </p:sp>
    </p:spTree>
    <p:extLst>
      <p:ext uri="{BB962C8B-B14F-4D97-AF65-F5344CB8AC3E}">
        <p14:creationId xmlns:p14="http://schemas.microsoft.com/office/powerpoint/2010/main" val="1952393878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Impact Fee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43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39604DE-A9BD-419C-8E54-AD9CB115AB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871568"/>
              </p:ext>
            </p:extLst>
          </p:nvPr>
        </p:nvGraphicFramePr>
        <p:xfrm>
          <a:off x="603634" y="2532903"/>
          <a:ext cx="10545365" cy="3566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2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924593415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120173864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188340587"/>
                    </a:ext>
                  </a:extLst>
                </a:gridCol>
                <a:gridCol w="902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2065">
                  <a:extLst>
                    <a:ext uri="{9D8B030D-6E8A-4147-A177-3AD203B41FA5}">
                      <a16:colId xmlns:a16="http://schemas.microsoft.com/office/drawing/2014/main" val="4165802763"/>
                    </a:ext>
                  </a:extLst>
                </a:gridCol>
                <a:gridCol w="9020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20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020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Land Use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Unit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Palm  Beach County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Collier County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Martin County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Miami-Dade County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Orange County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St. Lucie County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Current Adopted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Fully Calculated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Maximum Allowable*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91198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Study</a:t>
                      </a:r>
                      <a:r>
                        <a:rPr lang="en-US" sz="1400" b="0" baseline="0" dirty="0"/>
                        <a:t> Date</a:t>
                      </a:r>
                      <a:endParaRPr lang="en-US" sz="1400" b="0" dirty="0"/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/>
                        <a:t>-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2012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N/A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2017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2016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Assessed Portion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gridSpan="10">
                  <a:txBody>
                    <a:bodyPr/>
                    <a:lstStyle/>
                    <a:p>
                      <a:pPr algn="l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6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6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6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6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6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6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600" b="0" u="non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037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Single</a:t>
                      </a:r>
                      <a:r>
                        <a:rPr lang="en-US" sz="1400" b="0" baseline="0" dirty="0"/>
                        <a:t> Family (2,000 sf)</a:t>
                      </a:r>
                      <a:endParaRPr lang="en-US" sz="1400" b="0" dirty="0"/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du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$128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$230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$192 </a:t>
                      </a:r>
                    </a:p>
                  </a:txBody>
                  <a:tcPr marL="7620" marR="7620" marT="7620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$587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$760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$583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$502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$246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7037">
                <a:tc>
                  <a:txBody>
                    <a:bodyPr/>
                    <a:lstStyle/>
                    <a:p>
                      <a:pPr algn="l"/>
                      <a:r>
                        <a:rPr lang="en-US" sz="1400" b="0" baseline="0" dirty="0"/>
                        <a:t>Multi-Family (1,300 sf)</a:t>
                      </a:r>
                      <a:endParaRPr lang="en-US" sz="1400" b="0" dirty="0"/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du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$70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$138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$105 </a:t>
                      </a:r>
                    </a:p>
                  </a:txBody>
                  <a:tcPr marL="7620" marR="7620" marT="7620" marB="0"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$297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$760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$583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$194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$171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354405"/>
                  </a:ext>
                </a:extLst>
              </a:tr>
              <a:tr h="137037">
                <a:tc gridSpan="10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Non-Residential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7067286"/>
                  </a:ext>
                </a:extLst>
              </a:tr>
              <a:tr h="137037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Light Industrial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 sf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$7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$59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$10 </a:t>
                      </a:r>
                    </a:p>
                  </a:txBody>
                  <a:tcPr marL="7620" marR="7620" marT="7620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$215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$158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$405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$146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$54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7037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Office (50,000 sf)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</a:t>
                      </a:r>
                      <a:r>
                        <a:rPr lang="en-US" sz="1400" b="0" u="none" baseline="0" dirty="0"/>
                        <a:t> sf</a:t>
                      </a:r>
                      <a:endParaRPr lang="en-US" sz="1400" b="0" u="none" dirty="0"/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$10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$120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$15 </a:t>
                      </a:r>
                    </a:p>
                  </a:txBody>
                  <a:tcPr marL="7620" marR="7620" marT="7620" marB="0"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$372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$274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$405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$265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$187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7037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Retail (125,000 sf)</a:t>
                      </a:r>
                    </a:p>
                  </a:txBody>
                  <a:tcPr anchor="ctr">
                    <a:lnB w="12700" cmpd="sng">
                      <a:noFill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1,000 </a:t>
                      </a:r>
                      <a:r>
                        <a:rPr lang="en-US" sz="1400" b="0" u="none" dirty="0" err="1"/>
                        <a:t>sfgla</a:t>
                      </a:r>
                      <a:endParaRPr lang="en-US" sz="1400" b="0" u="none" dirty="0"/>
                    </a:p>
                  </a:txBody>
                  <a:tcPr anchor="ctr">
                    <a:lnB w="12700" cmpd="sng">
                      <a:noFill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$57</a:t>
                      </a:r>
                    </a:p>
                  </a:txBody>
                  <a:tcPr anchor="ctr">
                    <a:lnB w="12700" cmpd="sng">
                      <a:noFill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$315</a:t>
                      </a:r>
                    </a:p>
                  </a:txBody>
                  <a:tcPr anchor="ctr">
                    <a:lnB w="12700" cmpd="sng">
                      <a:noFill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$85 </a:t>
                      </a:r>
                    </a:p>
                  </a:txBody>
                  <a:tcPr marL="7620" marR="7620" marT="7620" marB="0" anchor="ctr">
                    <a:lnB w="12700" cmpd="sng">
                      <a:noFill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$765</a:t>
                      </a:r>
                    </a:p>
                  </a:txBody>
                  <a:tcPr anchor="ctr">
                    <a:lnB w="12700" cmpd="sng">
                      <a:noFill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$742</a:t>
                      </a:r>
                    </a:p>
                  </a:txBody>
                  <a:tcPr anchor="ctr">
                    <a:lnB w="12700" cmpd="sng">
                      <a:noFill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$405</a:t>
                      </a:r>
                    </a:p>
                  </a:txBody>
                  <a:tcPr anchor="ctr">
                    <a:lnB w="12700" cmpd="sng">
                      <a:noFill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cs typeface="Arial"/>
                        </a:rPr>
                        <a:t>$786</a:t>
                      </a:r>
                    </a:p>
                  </a:txBody>
                  <a:tcPr anchor="ctr">
                    <a:lnB w="12700" cmpd="sng">
                      <a:noFill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/>
                        <a:t>$325</a:t>
                      </a:r>
                    </a:p>
                  </a:txBody>
                  <a:tcPr anchor="ctr">
                    <a:lnB w="12700" cmpd="sng">
                      <a:noFill/>
                    </a:lnB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52934334-D413-41C2-AD9F-B63C52862698}"/>
              </a:ext>
            </a:extLst>
          </p:cNvPr>
          <p:cNvSpPr/>
          <p:nvPr/>
        </p:nvSpPr>
        <p:spPr>
          <a:xfrm>
            <a:off x="3533421" y="2532902"/>
            <a:ext cx="3151464" cy="356616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C0DFDE-355E-47B4-A8AC-CC3632812992}"/>
              </a:ext>
            </a:extLst>
          </p:cNvPr>
          <p:cNvSpPr txBox="1"/>
          <p:nvPr/>
        </p:nvSpPr>
        <p:spPr>
          <a:xfrm>
            <a:off x="603634" y="6166164"/>
            <a:ext cx="10039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*Over the next four years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32E0AD-AD18-427F-8096-EECC396ED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Law Enforcement</a:t>
            </a:r>
          </a:p>
        </p:txBody>
      </p:sp>
    </p:spTree>
    <p:extLst>
      <p:ext uri="{BB962C8B-B14F-4D97-AF65-F5344CB8AC3E}">
        <p14:creationId xmlns:p14="http://schemas.microsoft.com/office/powerpoint/2010/main" val="3022525039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Law Enforcement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44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2" y="1771654"/>
            <a:ext cx="11354764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Revenue Projections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Based on permitting levels from 2015+</a:t>
            </a:r>
            <a:endParaRPr lang="en-US" sz="3200" dirty="0"/>
          </a:p>
          <a:p>
            <a:pPr lvl="2">
              <a:lnSpc>
                <a:spcPct val="120000"/>
              </a:lnSpc>
            </a:pPr>
            <a:r>
              <a:rPr lang="en-US" sz="2800" dirty="0"/>
              <a:t>Full calculated rates ≈$0.6 million per year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Max allowable rates ≈</a:t>
            </a:r>
            <a:r>
              <a:rPr lang="en-US" sz="2800" u="sng" dirty="0"/>
              <a:t>$0.5 million per year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Examples of projects eligible for impact fee funding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Additional vehicles/equipment (new)</a:t>
            </a:r>
          </a:p>
        </p:txBody>
      </p:sp>
    </p:spTree>
    <p:extLst>
      <p:ext uri="{BB962C8B-B14F-4D97-AF65-F5344CB8AC3E}">
        <p14:creationId xmlns:p14="http://schemas.microsoft.com/office/powerpoint/2010/main" val="633493959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BE0026-043D-4FB0-8B5E-062B6EA0F1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1" t="8211" r="34947" b="12405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6000" dirty="0">
                <a:solidFill>
                  <a:srgbClr val="FFFFFF"/>
                </a:solidFill>
                <a:latin typeface="+mj-lt"/>
              </a:rPr>
              <a:t>Library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04319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12B48DC-2FB6-4170-9634-EF7CCDE27CCB}" type="slidenum">
              <a:rPr lang="en-US" sz="11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45</a:t>
            </a:fld>
            <a:endParaRPr lang="en-US" sz="11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59798809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Library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46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Inventory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18 Library Facilities</a:t>
            </a:r>
            <a:endParaRPr lang="en-US" sz="3200" dirty="0"/>
          </a:p>
          <a:p>
            <a:pPr lvl="2">
              <a:lnSpc>
                <a:spcPct val="120000"/>
              </a:lnSpc>
            </a:pPr>
            <a:r>
              <a:rPr lang="en-US" sz="2800" dirty="0"/>
              <a:t>≈405,700 total square feet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≈85 acres of land</a:t>
            </a:r>
          </a:p>
          <a:p>
            <a:pPr lvl="1">
              <a:lnSpc>
                <a:spcPct val="120000"/>
              </a:lnSpc>
            </a:pPr>
            <a:r>
              <a:rPr lang="en-US" sz="3200" dirty="0"/>
              <a:t>Collection/Materials</a:t>
            </a:r>
          </a:p>
          <a:p>
            <a:pPr lvl="1">
              <a:lnSpc>
                <a:spcPct val="120000"/>
              </a:lnSpc>
            </a:pPr>
            <a:r>
              <a:rPr lang="en-US" sz="3200" dirty="0"/>
              <a:t>Unit Costs: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Land: </a:t>
            </a:r>
            <a:r>
              <a:rPr lang="en-US" sz="2800" dirty="0">
                <a:solidFill>
                  <a:srgbClr val="FFC000"/>
                </a:solidFill>
              </a:rPr>
              <a:t>$</a:t>
            </a:r>
            <a:r>
              <a:rPr lang="en-US" sz="2800" i="1" dirty="0">
                <a:solidFill>
                  <a:srgbClr val="FFC000"/>
                </a:solidFill>
              </a:rPr>
              <a:t>100,000</a:t>
            </a:r>
            <a:r>
              <a:rPr lang="en-US" sz="2800" dirty="0"/>
              <a:t> per acre</a:t>
            </a:r>
            <a:endParaRPr lang="en-US" sz="3200" dirty="0"/>
          </a:p>
          <a:p>
            <a:pPr lvl="2">
              <a:lnSpc>
                <a:spcPct val="120000"/>
              </a:lnSpc>
            </a:pPr>
            <a:r>
              <a:rPr lang="en-US" sz="2800" dirty="0"/>
              <a:t>Buildings: </a:t>
            </a:r>
            <a:r>
              <a:rPr lang="en-US" sz="2800" i="1" dirty="0">
                <a:solidFill>
                  <a:srgbClr val="FFC000"/>
                </a:solidFill>
              </a:rPr>
              <a:t>$386 </a:t>
            </a:r>
            <a:r>
              <a:rPr lang="en-US" sz="2800" dirty="0"/>
              <a:t>per square foot (Libraries: $400 per sf / Annex: $175 sf) </a:t>
            </a:r>
          </a:p>
          <a:p>
            <a:pPr lvl="2">
              <a:lnSpc>
                <a:spcPct val="120000"/>
              </a:lnSpc>
            </a:pPr>
            <a:endParaRPr lang="en-US" sz="2800" dirty="0"/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0EB4B4A0-F593-4A19-B08C-E7A7F82775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53"/>
          <a:stretch/>
        </p:blipFill>
        <p:spPr>
          <a:xfrm>
            <a:off x="7454900" y="1984789"/>
            <a:ext cx="3587348" cy="3661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63159736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Library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47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Level of Service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	Service Area:  </a:t>
            </a:r>
            <a:r>
              <a:rPr lang="en-US" sz="3500" b="1" dirty="0">
                <a:solidFill>
                  <a:srgbClr val="FFC000"/>
                </a:solidFill>
              </a:rPr>
              <a:t>Unincorporated County &amp; 24 Cities</a:t>
            </a:r>
            <a:endParaRPr lang="en-US" sz="2800" dirty="0">
              <a:solidFill>
                <a:srgbClr val="FFC00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8102749"/>
              </p:ext>
            </p:extLst>
          </p:nvPr>
        </p:nvGraphicFramePr>
        <p:xfrm>
          <a:off x="632345" y="3803281"/>
          <a:ext cx="8227548" cy="2026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26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5367">
                  <a:extLst>
                    <a:ext uri="{9D8B030D-6E8A-4147-A177-3AD203B41FA5}">
                      <a16:colId xmlns:a16="http://schemas.microsoft.com/office/drawing/2014/main" val="3182387526"/>
                    </a:ext>
                  </a:extLst>
                </a:gridCol>
                <a:gridCol w="1325367">
                  <a:extLst>
                    <a:ext uri="{9D8B030D-6E8A-4147-A177-3AD203B41FA5}">
                      <a16:colId xmlns:a16="http://schemas.microsoft.com/office/drawing/2014/main" val="1910149286"/>
                    </a:ext>
                  </a:extLst>
                </a:gridCol>
                <a:gridCol w="1325367">
                  <a:extLst>
                    <a:ext uri="{9D8B030D-6E8A-4147-A177-3AD203B41FA5}">
                      <a16:colId xmlns:a16="http://schemas.microsoft.com/office/drawing/2014/main" val="500497729"/>
                    </a:ext>
                  </a:extLst>
                </a:gridCol>
                <a:gridCol w="1325367">
                  <a:extLst>
                    <a:ext uri="{9D8B030D-6E8A-4147-A177-3AD203B41FA5}">
                      <a16:colId xmlns:a16="http://schemas.microsoft.com/office/drawing/2014/main" val="2284057265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Category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Sq Ft/ Count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Service Area Population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Current LOS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Adopted LOS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091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Library Buildings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405,747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3">
                  <a:txBody>
                    <a:bodyPr/>
                    <a:lstStyle/>
                    <a:p>
                      <a:pPr algn="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1,034,445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0.39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0.60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Library Materials/Equipment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1,548,970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179,541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Other Library Equipment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426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0.0004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1764371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6197600" y="3812155"/>
            <a:ext cx="1320799" cy="202692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06818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Library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48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Cost Component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5FDF489-D74B-4CDB-AE4A-03958862F6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791407"/>
              </p:ext>
            </p:extLst>
          </p:nvPr>
        </p:nvGraphicFramePr>
        <p:xfrm>
          <a:off x="596033" y="2618401"/>
          <a:ext cx="5577840" cy="3418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17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Libraries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 of 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Building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$156.8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79%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Land </a:t>
                      </a:r>
                      <a:r>
                        <a:rPr lang="en-US" sz="1800" baseline="0" dirty="0"/>
                        <a:t>Value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u="none" dirty="0"/>
                        <a:t>$8.4</a:t>
                      </a:r>
                      <a:r>
                        <a:rPr lang="en-US" sz="1800" u="none" baseline="0" dirty="0"/>
                        <a:t> M</a:t>
                      </a:r>
                      <a:endParaRPr lang="en-US" sz="18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u="none" dirty="0"/>
                        <a:t>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/>
                        <a:t>Materials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u="none" dirty="0"/>
                        <a:t>$27.9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u="none" dirty="0"/>
                        <a:t>14%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0808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/>
                        <a:t>Equipment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u="sng" dirty="0"/>
                        <a:t>$5.1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u="sng" dirty="0"/>
                        <a:t>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7196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Total Asset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≈$198.2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Service Area 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1,034,445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929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Total Impact Cost per Resident</a:t>
                      </a:r>
                      <a:endParaRPr lang="en-US" sz="1800" b="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≈$191</a:t>
                      </a:r>
                      <a:endParaRPr lang="en-US" sz="1800" b="1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5" descr="A picture containing text, book, indoor, shelf&#10;&#10;Description automatically generated">
            <a:extLst>
              <a:ext uri="{FF2B5EF4-FFF2-40B4-BE49-F238E27FC236}">
                <a16:creationId xmlns:a16="http://schemas.microsoft.com/office/drawing/2014/main" id="{D2E13DE0-FB89-4296-BAA3-0BA52E1DFA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234" y="2618401"/>
            <a:ext cx="4131733" cy="2324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2440001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Library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49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Credit Component:  </a:t>
            </a:r>
            <a:r>
              <a:rPr lang="en-US" sz="3500" b="1" dirty="0">
                <a:solidFill>
                  <a:srgbClr val="FFC000"/>
                </a:solidFill>
              </a:rPr>
              <a:t>Annual Cash Credit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A12F0A-EEB2-4165-8037-FBFF13BF1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432739"/>
              </p:ext>
            </p:extLst>
          </p:nvPr>
        </p:nvGraphicFramePr>
        <p:xfrm>
          <a:off x="497711" y="2602666"/>
          <a:ext cx="7363535" cy="3139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669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4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Total</a:t>
                      </a:r>
                    </a:p>
                    <a:p>
                      <a:pPr algn="ctr"/>
                      <a:r>
                        <a:rPr lang="en-US" sz="1800" dirty="0"/>
                        <a:t>FY 2016-2025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dirty="0"/>
                        <a:t>Ad Valorem – Canyon Branch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/>
                        <a:t>$17,130,000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64674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2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00" b="1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400076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dirty="0"/>
                        <a:t>Average Annual Capital Expansion Expenditures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/>
                        <a:t>$1,713,000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4100337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dirty="0"/>
                        <a:t>Average Annual 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/>
                        <a:t>1,028,697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dirty="0"/>
                        <a:t>Annual Capital Expansion Expenditures per Resident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/>
                        <a:t>$1.67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495888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r>
                        <a:rPr lang="en-US" sz="18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Credit Adjustment Factor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1.70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1146289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r>
                        <a:rPr lang="en-US" sz="1800" b="1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Annual Capital Expenditure per Resident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rgbClr val="FF0000"/>
                          </a:solidFill>
                        </a:rPr>
                        <a:t>$2.84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50809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11" y="1737852"/>
            <a:ext cx="10966579" cy="4595934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rgbClr val="FFC000"/>
                </a:solidFill>
              </a:rPr>
              <a:t>Impact Fee Definition:</a:t>
            </a:r>
          </a:p>
          <a:p>
            <a:pPr>
              <a:lnSpc>
                <a:spcPct val="130000"/>
              </a:lnSpc>
            </a:pPr>
            <a:r>
              <a:rPr lang="en-US" dirty="0"/>
              <a:t>One-time capital charge to new development</a:t>
            </a:r>
          </a:p>
          <a:p>
            <a:pPr>
              <a:lnSpc>
                <a:spcPct val="130000"/>
              </a:lnSpc>
            </a:pPr>
            <a:r>
              <a:rPr lang="en-US" dirty="0"/>
              <a:t>Covers the cost of new capital facility capacity</a:t>
            </a:r>
          </a:p>
          <a:p>
            <a:pPr>
              <a:lnSpc>
                <a:spcPct val="130000"/>
              </a:lnSpc>
            </a:pPr>
            <a:r>
              <a:rPr lang="en-US" dirty="0"/>
              <a:t>Implements the CIE and CIP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D8CE805-D188-41C8-AD44-8A314C867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Background/Purpose</a:t>
            </a:r>
          </a:p>
        </p:txBody>
      </p:sp>
    </p:spTree>
    <p:extLst>
      <p:ext uri="{BB962C8B-B14F-4D97-AF65-F5344CB8AC3E}">
        <p14:creationId xmlns:p14="http://schemas.microsoft.com/office/powerpoint/2010/main" val="1657544152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A2855-27F5-4C53-AAEC-8F1F5DEA5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Library Facilities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0282A6-691A-4AD1-A8EB-714AAE14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50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879BA7F-8345-4E48-8363-791AA4C28887}"/>
              </a:ext>
            </a:extLst>
          </p:cNvPr>
          <p:cNvSpPr txBox="1">
            <a:spLocks/>
          </p:cNvSpPr>
          <p:nvPr/>
        </p:nvSpPr>
        <p:spPr>
          <a:xfrm>
            <a:off x="497711" y="1659938"/>
            <a:ext cx="11354765" cy="99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3500" b="1" dirty="0"/>
              <a:t>Credit Component: </a:t>
            </a:r>
            <a:r>
              <a:rPr lang="en-US" sz="3500" b="1" dirty="0">
                <a:solidFill>
                  <a:srgbClr val="FFC000"/>
                </a:solidFill>
              </a:rPr>
              <a:t>Debt Service</a:t>
            </a:r>
          </a:p>
          <a:p>
            <a:pPr marL="914400" lvl="2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sz="28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EFF4A7A-734F-47A1-B83D-86C413A9A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4268801"/>
              </p:ext>
            </p:extLst>
          </p:nvPr>
        </p:nvGraphicFramePr>
        <p:xfrm>
          <a:off x="658442" y="2657626"/>
          <a:ext cx="10058400" cy="3291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83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786957572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741904514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868337589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4022804695"/>
                    </a:ext>
                  </a:extLst>
                </a:gridCol>
              </a:tblGrid>
              <a:tr h="46294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Description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Funding Source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# of Remaining Payments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PV of Remaining Payments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Avg Annual Functional Population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Credit per Functional Resident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92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$19.5 M General Obligation Refunding Bonds, Series 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dirty="0"/>
                        <a:t>Ad‐Valorem Tax Dollars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$4,120,000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1,052,045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$3.92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020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$11.9 M Refunding Bonds, Series 2014 (Library Facilities)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dirty="0"/>
                        <a:t>Ad‐Valorem Tax Dollars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$5,899,714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1,063,989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$5.54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3140056"/>
                  </a:ext>
                </a:extLst>
              </a:tr>
              <a:tr h="313175">
                <a:tc gridSpan="5">
                  <a:txBody>
                    <a:bodyPr/>
                    <a:lstStyle/>
                    <a:p>
                      <a:r>
                        <a:rPr lang="en-US" sz="1800" b="0" i="0" dirty="0"/>
                        <a:t>Total Debt Service Credit per Resident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0" i="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0" i="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0" i="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$9.46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047078"/>
                  </a:ext>
                </a:extLst>
              </a:tr>
              <a:tr h="268020">
                <a:tc gridSpan="5">
                  <a:txBody>
                    <a:bodyPr/>
                    <a:lstStyle/>
                    <a:p>
                      <a:r>
                        <a:rPr lang="en-US" sz="1800" b="0" i="0" dirty="0"/>
                        <a:t>Credit Adjustment Factor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0" i="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0" i="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0" i="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1.70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5195887"/>
                  </a:ext>
                </a:extLst>
              </a:tr>
              <a:tr h="268020">
                <a:tc gridSpan="5">
                  <a:txBody>
                    <a:bodyPr/>
                    <a:lstStyle/>
                    <a:p>
                      <a:pPr algn="l"/>
                      <a:r>
                        <a:rPr lang="en-US" sz="1800" b="1" i="0" dirty="0"/>
                        <a:t>Adjusted Debt Service Credit per Resident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i="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1" i="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1" i="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1" i="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u="none" dirty="0">
                          <a:solidFill>
                            <a:srgbClr val="FF0000"/>
                          </a:solidFill>
                        </a:rPr>
                        <a:t>$16.08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8842488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Library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51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Credit Component: </a:t>
            </a:r>
            <a:r>
              <a:rPr lang="en-US" sz="3500" b="1" dirty="0">
                <a:solidFill>
                  <a:srgbClr val="FFC000"/>
                </a:solidFill>
              </a:rPr>
              <a:t>Total Credit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A12F0A-EEB2-4165-8037-FBFF13BF1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647298"/>
              </p:ext>
            </p:extLst>
          </p:nvPr>
        </p:nvGraphicFramePr>
        <p:xfrm>
          <a:off x="612508" y="2521044"/>
          <a:ext cx="6250799" cy="3566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655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4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Credit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169">
                <a:tc gridSpan="2">
                  <a:txBody>
                    <a:bodyPr/>
                    <a:lstStyle/>
                    <a:p>
                      <a:r>
                        <a:rPr lang="en-US" sz="1600" b="1" i="1" dirty="0"/>
                        <a:t>Revenue Credit: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600" b="0" baseline="0" dirty="0"/>
                        <a:t>Average Annual Capital Improvement Credit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$2.84</a:t>
                      </a:r>
                      <a:endParaRPr lang="en-US" sz="1600" b="0" dirty="0"/>
                    </a:p>
                  </a:txBody>
                  <a:tcPr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/>
                        <a:t> - Capitalization Rate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2.4%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1748550"/>
                  </a:ext>
                </a:extLst>
              </a:tr>
              <a:tr h="226818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/>
                        <a:t> - Capitalization Period (years)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25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100337"/>
                  </a:ext>
                </a:extLst>
              </a:tr>
              <a:tr h="209590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/>
                        <a:t>Capital Improvement Credit per Resident]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$52.93</a:t>
                      </a:r>
                      <a:endParaRPr lang="en-US" sz="1600" b="0" dirty="0"/>
                    </a:p>
                  </a:txBody>
                  <a:tcP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2169">
                <a:tc gridSpan="2">
                  <a:txBody>
                    <a:bodyPr/>
                    <a:lstStyle/>
                    <a:p>
                      <a:pPr algn="l"/>
                      <a:r>
                        <a:rPr lang="en-US" sz="1600" b="1" i="1" dirty="0"/>
                        <a:t>Debt Service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8108706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/>
                        <a:t>Debt Service Credit per Resident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$16.08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706517"/>
                  </a:ext>
                </a:extLst>
              </a:tr>
              <a:tr h="172169">
                <a:tc gridSpan="2">
                  <a:txBody>
                    <a:bodyPr/>
                    <a:lstStyle/>
                    <a:p>
                      <a:r>
                        <a:rPr lang="en-US" sz="1600" b="1" i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Total Credit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8841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r>
                        <a:rPr lang="en-US" sz="1600" b="1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Total Credit per Resident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$69.01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83539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3721923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Library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52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Net Impact Cost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A12F0A-EEB2-4165-8037-FBFF13BF1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6811458"/>
              </p:ext>
            </p:extLst>
          </p:nvPr>
        </p:nvGraphicFramePr>
        <p:xfrm>
          <a:off x="525142" y="2595146"/>
          <a:ext cx="5252495" cy="272944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4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488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Cost/Credit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876"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Impact Cost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876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Total Impact Cost per Resident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/>
                        <a:t>$191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497031"/>
                  </a:ext>
                </a:extLst>
              </a:tr>
              <a:tr h="326876">
                <a:tc gridSpan="2">
                  <a:txBody>
                    <a:bodyPr/>
                    <a:lstStyle/>
                    <a:p>
                      <a:r>
                        <a:rPr lang="en-US" sz="1800" b="1" i="1" dirty="0"/>
                        <a:t>Revenue Credit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876">
                <a:tc>
                  <a:txBody>
                    <a:bodyPr/>
                    <a:lstStyle/>
                    <a:p>
                      <a:r>
                        <a:rPr lang="en-US" sz="18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Total Credit per Resident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/>
                        <a:t>$69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8353965"/>
                  </a:ext>
                </a:extLst>
              </a:tr>
              <a:tr h="326876">
                <a:tc gridSpan="2">
                  <a:txBody>
                    <a:bodyPr/>
                    <a:lstStyle/>
                    <a:p>
                      <a:r>
                        <a:rPr lang="en-US" sz="1800" b="1" i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Net Impact Cost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6876">
                <a:tc>
                  <a:txBody>
                    <a:bodyPr/>
                    <a:lstStyle/>
                    <a:p>
                      <a:pPr algn="l"/>
                      <a:r>
                        <a:rPr lang="en-US" sz="1800" b="0" baseline="0" dirty="0"/>
                        <a:t>Net Impact Cost per Resident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$122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" name="Picture 5" descr="A picture containing outdoor, sky, grass, road&#10;&#10;Description automatically generated">
            <a:extLst>
              <a:ext uri="{FF2B5EF4-FFF2-40B4-BE49-F238E27FC236}">
                <a16:creationId xmlns:a16="http://schemas.microsoft.com/office/drawing/2014/main" id="{5C5528FB-49E6-4A52-BCBC-3AE179C901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041" y="2595146"/>
            <a:ext cx="4080321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59976809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Library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53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Calculated Impact Fee</a:t>
            </a:r>
            <a:endParaRPr lang="en-US" sz="28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C1D83DD-866B-492A-9176-B0C6C1C454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8977244"/>
              </p:ext>
            </p:extLst>
          </p:nvPr>
        </p:nvGraphicFramePr>
        <p:xfrm>
          <a:off x="586201" y="2469466"/>
          <a:ext cx="7807100" cy="3108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12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3179131308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885857447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Residential Land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Residents per 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Fully Calculated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Current Adopted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Maximum Allowable Fee*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6">
                  <a:txBody>
                    <a:bodyPr/>
                    <a:lstStyle/>
                    <a:p>
                      <a:pPr algn="l"/>
                      <a:r>
                        <a:rPr lang="en-US" sz="1800" b="1" i="1" dirty="0"/>
                        <a:t>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800 sq ft &amp; Under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1.49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$181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$125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$181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801 – 1,399 sq 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$249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$186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$249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42549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800" b="0" baseline="0" dirty="0"/>
                        <a:t>1,400 – 1,999 sq 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$283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$212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$283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04906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800" b="0" baseline="0" dirty="0"/>
                        <a:t>2,000 – 3,599 sq 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$311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$243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$311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01149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800" b="0" baseline="0" dirty="0"/>
                        <a:t>3,600 &amp; Over sq 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2.75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$334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$267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$334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4381024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1863709-1208-4F25-9B9A-F2A4C354E9F0}"/>
              </a:ext>
            </a:extLst>
          </p:cNvPr>
          <p:cNvSpPr/>
          <p:nvPr/>
        </p:nvSpPr>
        <p:spPr>
          <a:xfrm>
            <a:off x="4822178" y="2457986"/>
            <a:ext cx="1160933" cy="312044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0492CC-1829-406C-91BB-C9B7624C50A2}"/>
              </a:ext>
            </a:extLst>
          </p:cNvPr>
          <p:cNvSpPr txBox="1"/>
          <p:nvPr/>
        </p:nvSpPr>
        <p:spPr>
          <a:xfrm>
            <a:off x="586201" y="5645528"/>
            <a:ext cx="10039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*Over the next four years</a:t>
            </a:r>
          </a:p>
        </p:txBody>
      </p:sp>
    </p:spTree>
    <p:extLst>
      <p:ext uri="{BB962C8B-B14F-4D97-AF65-F5344CB8AC3E}">
        <p14:creationId xmlns:p14="http://schemas.microsoft.com/office/powerpoint/2010/main" val="3307891038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752C1-8977-4232-96F0-5F4079BC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54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89F8AD8-7BDB-40BA-9982-C18738C69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Impact Fee Component Changes since 2014-18 Study: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CD58C39-E188-4A97-9FC9-D233151C1D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701585"/>
              </p:ext>
            </p:extLst>
          </p:nvPr>
        </p:nvGraphicFramePr>
        <p:xfrm>
          <a:off x="976543" y="2795925"/>
          <a:ext cx="8735628" cy="2834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317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6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0326">
                  <a:extLst>
                    <a:ext uri="{9D8B030D-6E8A-4147-A177-3AD203B41FA5}">
                      <a16:colId xmlns:a16="http://schemas.microsoft.com/office/drawing/2014/main" val="4252248806"/>
                    </a:ext>
                  </a:extLst>
                </a:gridCol>
                <a:gridCol w="12517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Input 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2014-18 Study (Not Adopted)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2021 Study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 Change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/>
                        <a:t>Residential 2,000 – 3,599 sf (per du)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Total Impact Cost per Resident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$182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254423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Total Credit per Resident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$69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4795978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1" i="0" dirty="0"/>
                        <a:t>Net Impact Cost per Resident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chemeClr val="tx1"/>
                          </a:solidFill>
                        </a:rPr>
                        <a:t>$112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+5%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254503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Residents per 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2.40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pPr algn="l"/>
                      <a:r>
                        <a:rPr lang="en-US" sz="1800" b="1" i="0" baseline="0" dirty="0">
                          <a:solidFill>
                            <a:srgbClr val="FF0000"/>
                          </a:solidFill>
                        </a:rPr>
                        <a:t>Calculated Impact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rgbClr val="FF0000"/>
                          </a:solidFill>
                        </a:rPr>
                        <a:t>≈</a:t>
                      </a:r>
                      <a:r>
                        <a:rPr lang="en-US" sz="1800" b="1" i="0" dirty="0">
                          <a:solidFill>
                            <a:srgbClr val="FF0000"/>
                          </a:solidFill>
                        </a:rPr>
                        <a:t>$266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$311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+16%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8534B1A2-9AB8-46B3-91BB-A7C18BB4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Library Facilities</a:t>
            </a:r>
          </a:p>
        </p:txBody>
      </p:sp>
    </p:spTree>
    <p:extLst>
      <p:ext uri="{BB962C8B-B14F-4D97-AF65-F5344CB8AC3E}">
        <p14:creationId xmlns:p14="http://schemas.microsoft.com/office/powerpoint/2010/main" val="3956779756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Impact Fee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55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737303"/>
              </p:ext>
            </p:extLst>
          </p:nvPr>
        </p:nvGraphicFramePr>
        <p:xfrm>
          <a:off x="616315" y="2685141"/>
          <a:ext cx="9584527" cy="2926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69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4182558065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824534550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1213831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Land Use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Unit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Palm Beach County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Collier County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Martin County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St. Lucie County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568035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Land Use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Current Adopted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Fully Calculated 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Maximum Allowable*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Collier County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Martin County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St. Lucie County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647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Study</a:t>
                      </a:r>
                      <a:r>
                        <a:rPr lang="en-US" sz="1600" b="0" baseline="0" dirty="0"/>
                        <a:t> Date</a:t>
                      </a:r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2012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2017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647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Assessed Portion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u="none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u="none" dirty="0"/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u="none" dirty="0"/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566">
                <a:tc gridSpan="8">
                  <a:txBody>
                    <a:bodyPr/>
                    <a:lstStyle/>
                    <a:p>
                      <a:pPr algn="l"/>
                      <a:r>
                        <a:rPr lang="en-US" sz="1600" b="1" i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3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3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3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3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300" b="0" u="non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300" b="0" u="non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/>
                        <a:t>Single</a:t>
                      </a:r>
                      <a:r>
                        <a:rPr lang="en-US" sz="1600" b="0" baseline="0" dirty="0"/>
                        <a:t> Family (2,000 sf)</a:t>
                      </a:r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u="none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$243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$311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$311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u="none" dirty="0"/>
                        <a:t>$537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u="none" dirty="0"/>
                        <a:t>$276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647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/>
                        <a:t>Multi-Family (1,300 sf)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u="none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$249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$249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u="none" dirty="0"/>
                        <a:t>$537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u="none" dirty="0"/>
                        <a:t>$192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9647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/>
                        <a:t>Mobile Home (1,300 sf)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u="none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$249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$249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u="none" dirty="0"/>
                        <a:t>$537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u="none" dirty="0"/>
                        <a:t>$174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48B939CB-0570-4329-AFEB-7DDEDCFC1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Library Facilities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13E8EC-4FAE-4038-A73F-DD332F01F763}"/>
              </a:ext>
            </a:extLst>
          </p:cNvPr>
          <p:cNvSpPr/>
          <p:nvPr/>
        </p:nvSpPr>
        <p:spPr>
          <a:xfrm>
            <a:off x="3510844" y="2685141"/>
            <a:ext cx="3386667" cy="292608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1E505D-5F4D-4EDB-8D82-E031BE60141D}"/>
              </a:ext>
            </a:extLst>
          </p:cNvPr>
          <p:cNvSpPr txBox="1"/>
          <p:nvPr/>
        </p:nvSpPr>
        <p:spPr>
          <a:xfrm>
            <a:off x="616315" y="5683109"/>
            <a:ext cx="10039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*Over the next four years</a:t>
            </a:r>
          </a:p>
        </p:txBody>
      </p:sp>
    </p:spTree>
    <p:extLst>
      <p:ext uri="{BB962C8B-B14F-4D97-AF65-F5344CB8AC3E}">
        <p14:creationId xmlns:p14="http://schemas.microsoft.com/office/powerpoint/2010/main" val="4284782012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Library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56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2" y="1771654"/>
            <a:ext cx="11354764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Revenue Projections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Based on permitting levels from 2015+</a:t>
            </a:r>
            <a:endParaRPr lang="en-US" sz="3200" dirty="0"/>
          </a:p>
          <a:p>
            <a:pPr lvl="2">
              <a:lnSpc>
                <a:spcPct val="120000"/>
              </a:lnSpc>
            </a:pPr>
            <a:r>
              <a:rPr lang="en-US" sz="2800" dirty="0"/>
              <a:t>Full calculated/max allowable rates ≈</a:t>
            </a:r>
            <a:r>
              <a:rPr lang="en-US" sz="2800" u="sng" dirty="0"/>
              <a:t>$0.9 million per year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Examples of projects eligible for impact fee funding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Canyon Branch Library:  $20.6 million</a:t>
            </a:r>
          </a:p>
          <a:p>
            <a:pPr lvl="2">
              <a:lnSpc>
                <a:spcPct val="120000"/>
              </a:lnSpc>
            </a:pPr>
            <a:endParaRPr lang="en-US" sz="2800" u="sng" dirty="0"/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40578216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EE9A52-5660-47C7-AEE0-62093FFD6C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9" r="20059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en-US" sz="4000" b="1" dirty="0">
                <a:solidFill>
                  <a:srgbClr val="FFFFFF"/>
                </a:solidFill>
              </a:rPr>
              <a:t>Parks &amp; Recreation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04319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12B48DC-2FB6-4170-9634-EF7CCDE27CCB}" type="slidenum">
              <a:rPr lang="en-US" sz="11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57</a:t>
            </a:fld>
            <a:endParaRPr lang="en-US" sz="11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07496188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Parks &amp; Recreation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58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1" y="1735345"/>
            <a:ext cx="11354765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Level of Service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	</a:t>
            </a:r>
            <a:r>
              <a:rPr lang="en-US" sz="2800" b="1" dirty="0"/>
              <a:t> </a:t>
            </a:r>
            <a:r>
              <a:rPr lang="en-US" sz="3200" b="1" dirty="0"/>
              <a:t>Service Area: </a:t>
            </a:r>
            <a:r>
              <a:rPr lang="en-US" sz="3200" b="1" dirty="0">
                <a:solidFill>
                  <a:srgbClr val="FFC000"/>
                </a:solidFill>
              </a:rPr>
              <a:t>Countywide</a:t>
            </a:r>
            <a:r>
              <a:rPr lang="en-US" sz="2800" b="1" dirty="0"/>
              <a:t> </a:t>
            </a:r>
            <a:endParaRPr lang="en-US" sz="28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929894"/>
              </p:ext>
            </p:extLst>
          </p:nvPr>
        </p:nvGraphicFramePr>
        <p:xfrm>
          <a:off x="1193381" y="3238235"/>
          <a:ext cx="6857999" cy="3017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781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5495">
                  <a:extLst>
                    <a:ext uri="{9D8B030D-6E8A-4147-A177-3AD203B41FA5}">
                      <a16:colId xmlns:a16="http://schemas.microsoft.com/office/drawing/2014/main" val="1258435617"/>
                    </a:ext>
                  </a:extLst>
                </a:gridCol>
                <a:gridCol w="1025495">
                  <a:extLst>
                    <a:ext uri="{9D8B030D-6E8A-4147-A177-3AD203B41FA5}">
                      <a16:colId xmlns:a16="http://schemas.microsoft.com/office/drawing/2014/main" val="671016142"/>
                    </a:ext>
                  </a:extLst>
                </a:gridCol>
                <a:gridCol w="1025495">
                  <a:extLst>
                    <a:ext uri="{9D8B030D-6E8A-4147-A177-3AD203B41FA5}">
                      <a16:colId xmlns:a16="http://schemas.microsoft.com/office/drawing/2014/main" val="1392080316"/>
                    </a:ext>
                  </a:extLst>
                </a:gridCol>
              </a:tblGrid>
              <a:tr h="62840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Acres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Achieved LOS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Adopted LOS Standard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 gridSpan="4">
                  <a:txBody>
                    <a:bodyPr/>
                    <a:lstStyle/>
                    <a:p>
                      <a:pPr algn="l"/>
                      <a:r>
                        <a:rPr lang="en-US" sz="1600" b="1" i="1" dirty="0"/>
                        <a:t>Total Acres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Regional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u="none" dirty="0"/>
                        <a:t>5,516.31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u="none" dirty="0"/>
                        <a:t>3.45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u="none" dirty="0">
                          <a:solidFill>
                            <a:srgbClr val="FF0000"/>
                          </a:solidFill>
                        </a:rPr>
                        <a:t>3.31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726663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Beach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u="none" dirty="0"/>
                        <a:t>471.77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u="none" dirty="0"/>
                        <a:t>0.30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u="none" dirty="0">
                          <a:solidFill>
                            <a:srgbClr val="FF0000"/>
                          </a:solidFill>
                        </a:rPr>
                        <a:t>0.29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453554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District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u="sng" dirty="0"/>
                        <a:t>2,049.22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u="sng" dirty="0"/>
                        <a:t>1.28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u="sng" dirty="0">
                          <a:solidFill>
                            <a:srgbClr val="FF0000"/>
                          </a:solidFill>
                        </a:rPr>
                        <a:t>1.22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2632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u="none" dirty="0"/>
                        <a:t>8,037.30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u="none" dirty="0"/>
                        <a:t>5.03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u="none" dirty="0"/>
                        <a:t>4.82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52479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600" b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600" b="1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600" b="1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7213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b="0" dirty="0"/>
                        <a:t>2021 Countywide Service Area 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u="none" dirty="0"/>
                        <a:t>1,598,324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endParaRPr lang="en-US" sz="1600" b="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0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6112566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7EE0C6D6-5428-4580-9A47-A6FC3B762C80}"/>
              </a:ext>
            </a:extLst>
          </p:cNvPr>
          <p:cNvSpPr/>
          <p:nvPr/>
        </p:nvSpPr>
        <p:spPr>
          <a:xfrm>
            <a:off x="7015223" y="4409490"/>
            <a:ext cx="1036157" cy="128109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491557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59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Cost Component</a:t>
            </a:r>
            <a:endParaRPr lang="en-US" sz="2800" dirty="0"/>
          </a:p>
        </p:txBody>
      </p:sp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D922B3B1-DB86-470C-B67C-D9C8266886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9933150"/>
              </p:ext>
            </p:extLst>
          </p:nvPr>
        </p:nvGraphicFramePr>
        <p:xfrm>
          <a:off x="618121" y="2287097"/>
          <a:ext cx="8686800" cy="4409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474720">
                  <a:extLst>
                    <a:ext uri="{9D8B030D-6E8A-4147-A177-3AD203B41FA5}">
                      <a16:colId xmlns:a16="http://schemas.microsoft.com/office/drawing/2014/main" val="139163724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429276902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935435480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60355103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24078865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Description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Regional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Beach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District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Total/Weighted Average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5654818"/>
                  </a:ext>
                </a:extLst>
              </a:tr>
              <a:tr h="241338">
                <a:tc gridSpan="5"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Land Value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5332766"/>
                  </a:ext>
                </a:extLst>
              </a:tr>
              <a:tr h="241338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Land Purchase Cost per Acre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$80,000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$950,000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$70,000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$128,517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1264212"/>
                  </a:ext>
                </a:extLst>
              </a:tr>
              <a:tr h="241338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Total Acres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5,516.31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471.77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2,049.22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8,037.30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801212"/>
                  </a:ext>
                </a:extLst>
              </a:tr>
              <a:tr h="291925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Total Land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sng" dirty="0">
                          <a:solidFill>
                            <a:schemeClr val="tx1"/>
                          </a:solidFill>
                        </a:rPr>
                        <a:t>$441.3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sng" dirty="0">
                          <a:solidFill>
                            <a:schemeClr val="tx1"/>
                          </a:solidFill>
                        </a:rPr>
                        <a:t>$448.2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sng" dirty="0">
                          <a:solidFill>
                            <a:schemeClr val="tx1"/>
                          </a:solidFill>
                        </a:rPr>
                        <a:t>$143.4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u="sng" dirty="0">
                          <a:solidFill>
                            <a:schemeClr val="tx1"/>
                          </a:solidFill>
                        </a:rPr>
                        <a:t>$1.03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131351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9739802"/>
                  </a:ext>
                </a:extLst>
              </a:tr>
              <a:tr h="241338">
                <a:tc gridSpan="5"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Park Development and Facility Value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9780729"/>
                  </a:ext>
                </a:extLst>
              </a:tr>
              <a:tr h="16202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Park Development and Facility Value per Acre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$100,000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$800,000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$300,000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$182,390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9214746"/>
                  </a:ext>
                </a:extLst>
              </a:tr>
              <a:tr h="241338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Developed Acres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4,197.24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296.14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1,385.19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5,878.57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0021450"/>
                  </a:ext>
                </a:extLst>
              </a:tr>
              <a:tr h="241338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Total Park Development and Facility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$419.7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$236.9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$415.6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$1.1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96795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5900345"/>
                  </a:ext>
                </a:extLst>
              </a:tr>
              <a:tr h="248089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Total Land and Facility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$861.0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$685.1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$559.0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$2.1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6738931"/>
                  </a:ext>
                </a:extLst>
              </a:tr>
              <a:tr h="248089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Total Facility Value per Acre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$156,088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$1,452,177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$272,788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$261,919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5299312"/>
                  </a:ext>
                </a:extLst>
              </a:tr>
              <a:tr h="248089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Adopted LOS Standard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3.31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0.29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4.82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195352"/>
                  </a:ext>
                </a:extLst>
              </a:tr>
              <a:tr h="248089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Total Land and Facility Value per Resident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$516.65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$421.13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$332.80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$1,270.58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980467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2F7A7B5A-56FD-4B94-8F1E-23E77BE9A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Parks &amp; Recreation</a:t>
            </a:r>
          </a:p>
        </p:txBody>
      </p:sp>
    </p:spTree>
    <p:extLst>
      <p:ext uri="{BB962C8B-B14F-4D97-AF65-F5344CB8AC3E}">
        <p14:creationId xmlns:p14="http://schemas.microsoft.com/office/powerpoint/2010/main" val="153865675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rgbClr val="FFC000"/>
                </a:solidFill>
              </a:rPr>
              <a:t>Why Impact Fees?</a:t>
            </a:r>
          </a:p>
          <a:p>
            <a:pPr>
              <a:lnSpc>
                <a:spcPct val="130000"/>
              </a:lnSpc>
            </a:pPr>
            <a:r>
              <a:rPr lang="en-US" dirty="0"/>
              <a:t>Maintain current level-of-service (LOS)</a:t>
            </a:r>
          </a:p>
          <a:p>
            <a:pPr>
              <a:lnSpc>
                <a:spcPct val="130000"/>
              </a:lnSpc>
            </a:pPr>
            <a:r>
              <a:rPr lang="en-US" dirty="0"/>
              <a:t>Calculate the cost of growth</a:t>
            </a:r>
          </a:p>
          <a:p>
            <a:pPr>
              <a:lnSpc>
                <a:spcPct val="130000"/>
              </a:lnSpc>
            </a:pPr>
            <a:r>
              <a:rPr lang="en-US" dirty="0"/>
              <a:t>Potential large developments</a:t>
            </a:r>
          </a:p>
          <a:p>
            <a:pPr>
              <a:lnSpc>
                <a:spcPct val="130000"/>
              </a:lnSpc>
            </a:pPr>
            <a:r>
              <a:rPr lang="en-US" dirty="0"/>
              <a:t>Most needed when: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High growth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Limited funding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 descr="A group of people standing next to a body of water&#10;&#10;Description automatically generated with low confidence">
            <a:extLst>
              <a:ext uri="{FF2B5EF4-FFF2-40B4-BE49-F238E27FC236}">
                <a16:creationId xmlns:a16="http://schemas.microsoft.com/office/drawing/2014/main" id="{A8194673-18CF-4F14-AF33-6EEB897439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273" y="2510191"/>
            <a:ext cx="4037934" cy="2705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C0749C8-1AC2-4078-AFB4-AC76E4190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Background/Purpose</a:t>
            </a:r>
          </a:p>
        </p:txBody>
      </p:sp>
    </p:spTree>
    <p:extLst>
      <p:ext uri="{BB962C8B-B14F-4D97-AF65-F5344CB8AC3E}">
        <p14:creationId xmlns:p14="http://schemas.microsoft.com/office/powerpoint/2010/main" val="3173022833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Parks and Recreation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60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1" y="1659938"/>
            <a:ext cx="11354765" cy="99768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Credit Component: </a:t>
            </a:r>
            <a:r>
              <a:rPr lang="en-US" sz="3500" b="1" dirty="0">
                <a:solidFill>
                  <a:srgbClr val="FFC000"/>
                </a:solidFill>
              </a:rPr>
              <a:t>Annual Cash Credit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3B1F68C-7BDF-4B0A-85E5-57CD2DFCE0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197438"/>
              </p:ext>
            </p:extLst>
          </p:nvPr>
        </p:nvGraphicFramePr>
        <p:xfrm>
          <a:off x="600771" y="2313283"/>
          <a:ext cx="7498080" cy="4053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126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Total</a:t>
                      </a:r>
                    </a:p>
                    <a:p>
                      <a:pPr algn="ctr"/>
                      <a:r>
                        <a:rPr lang="en-US" sz="1600" dirty="0"/>
                        <a:t> FY 2016-2021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b="0" i="0" dirty="0"/>
                        <a:t>  Local Government One-Cent Infrastructure Surtax: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/>
                        <a:t>$14,519,797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Ad Valorem / Grants: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sng" dirty="0"/>
                        <a:t>$3,609,099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283283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Total Cash Credit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$18,128,896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15615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2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00" b="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080316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/>
                        <a:t>Average Annual Expenditures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/>
                        <a:t>$3,021,483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410033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600" b="0" i="0" dirty="0"/>
                        <a:t>Average Annual Permanent Population ‐ Countywide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/>
                        <a:t>1,553,645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b="1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Average Annual Expenditures per Resident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0" dirty="0">
                          <a:solidFill>
                            <a:srgbClr val="FF0000"/>
                          </a:solidFill>
                        </a:rPr>
                        <a:t>$1.94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Portion Funded with Ad Valorem Revenues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$0.39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27411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Portion Funded with Non-Ad Valorem Revenues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$1.55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335531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Credit Adjustment Factor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1.70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94713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b="1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Residential Land Uses: Adjusted Capital Expansion Credit per Resident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0" dirty="0">
                          <a:solidFill>
                            <a:srgbClr val="FF0000"/>
                          </a:solidFill>
                        </a:rPr>
                        <a:t>$2.21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7438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92870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A2855-27F5-4C53-AAEC-8F1F5DEA5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Parks &amp; Recreation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0282A6-691A-4AD1-A8EB-714AAE14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61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879BA7F-8345-4E48-8363-791AA4C28887}"/>
              </a:ext>
            </a:extLst>
          </p:cNvPr>
          <p:cNvSpPr txBox="1">
            <a:spLocks/>
          </p:cNvSpPr>
          <p:nvPr/>
        </p:nvSpPr>
        <p:spPr>
          <a:xfrm>
            <a:off x="497711" y="1659938"/>
            <a:ext cx="11354765" cy="99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3500" b="1" dirty="0"/>
              <a:t>Credit Component: </a:t>
            </a:r>
            <a:r>
              <a:rPr lang="en-US" sz="3500" b="1" dirty="0">
                <a:solidFill>
                  <a:srgbClr val="FFC000"/>
                </a:solidFill>
              </a:rPr>
              <a:t>Debt Service</a:t>
            </a:r>
          </a:p>
          <a:p>
            <a:pPr marL="914400" lvl="2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sz="28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EFF4A7A-734F-47A1-B83D-86C413A9A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4127383"/>
              </p:ext>
            </p:extLst>
          </p:nvPr>
        </p:nvGraphicFramePr>
        <p:xfrm>
          <a:off x="658442" y="2657626"/>
          <a:ext cx="9601200" cy="24993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23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78695757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741904514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868337589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4022804695"/>
                    </a:ext>
                  </a:extLst>
                </a:gridCol>
              </a:tblGrid>
              <a:tr h="46294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Description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# of Remaining Payments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PV of Remaining Payments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Avg Annual Functional Population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Credit per Functional Resident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020">
                <a:tc>
                  <a:txBody>
                    <a:bodyPr/>
                    <a:lstStyle/>
                    <a:p>
                      <a:r>
                        <a:rPr lang="en-US" sz="1600" b="0" i="0" dirty="0"/>
                        <a:t>Series 2010 – Recreation and Cultural Facilities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$2,110,501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1,643,972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$1.28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020">
                <a:tc>
                  <a:txBody>
                    <a:bodyPr/>
                    <a:lstStyle/>
                    <a:p>
                      <a:r>
                        <a:rPr lang="en-US" sz="1600" b="0" i="0" dirty="0"/>
                        <a:t>Series 2014 – Waterfront Access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$15,630,456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1,652,533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/>
                        <a:t>$9.46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566671"/>
                  </a:ext>
                </a:extLst>
              </a:tr>
              <a:tr h="268020">
                <a:tc gridSpan="4">
                  <a:txBody>
                    <a:bodyPr/>
                    <a:lstStyle/>
                    <a:p>
                      <a:pPr algn="l"/>
                      <a:r>
                        <a:rPr lang="en-US" sz="1600" b="1" i="0" dirty="0"/>
                        <a:t>Total Debt Service Credit Per Resident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1" i="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1" i="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1" i="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0" u="none" dirty="0">
                          <a:solidFill>
                            <a:srgbClr val="FF0000"/>
                          </a:solidFill>
                        </a:rPr>
                        <a:t>$10.74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020">
                <a:tc gridSpan="4">
                  <a:txBody>
                    <a:bodyPr/>
                    <a:lstStyle/>
                    <a:p>
                      <a:pPr algn="l"/>
                      <a:r>
                        <a:rPr lang="en-US" sz="1600" b="0" i="0" dirty="0"/>
                        <a:t>Credit Adjustment Factor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u="none" dirty="0">
                          <a:solidFill>
                            <a:schemeClr val="tx1"/>
                          </a:solidFill>
                        </a:rPr>
                        <a:t>1.70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161196"/>
                  </a:ext>
                </a:extLst>
              </a:tr>
              <a:tr h="268020">
                <a:tc gridSpan="4">
                  <a:txBody>
                    <a:bodyPr/>
                    <a:lstStyle/>
                    <a:p>
                      <a:pPr algn="l"/>
                      <a:r>
                        <a:rPr lang="en-US" sz="1600" b="1" i="0" dirty="0"/>
                        <a:t>Residential Land Uses: Adjusted Debt Service Credit per Resident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dirty="0">
                          <a:solidFill>
                            <a:srgbClr val="FF0000"/>
                          </a:solidFill>
                        </a:rPr>
                        <a:t>$18.26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8674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1420782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Parks &amp; Recreation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62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1" y="1648154"/>
            <a:ext cx="11354765" cy="1189074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Credit Component: </a:t>
            </a:r>
            <a:r>
              <a:rPr lang="en-US" sz="3500" b="1" dirty="0">
                <a:solidFill>
                  <a:srgbClr val="FFC000"/>
                </a:solidFill>
              </a:rPr>
              <a:t>Total Credit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6E52F1F-D321-476C-98CD-248A9E016B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872139"/>
              </p:ext>
            </p:extLst>
          </p:nvPr>
        </p:nvGraphicFramePr>
        <p:xfrm>
          <a:off x="6353816" y="2461550"/>
          <a:ext cx="5669280" cy="34747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06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Credit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 gridSpan="2">
                  <a:txBody>
                    <a:bodyPr/>
                    <a:lstStyle/>
                    <a:p>
                      <a:r>
                        <a:rPr lang="en-US" sz="1800" b="1" i="0" baseline="0" dirty="0"/>
                        <a:t>Debt Service</a:t>
                      </a:r>
                      <a:endParaRPr lang="en-US" sz="1800" b="1" i="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1" i="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 gridSpan="2"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Debt Service Credit per Resident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0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75027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 - 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/>
                        <a:t>$18.26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89265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 - Non-residential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/>
                        <a:t>$10.74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6608986"/>
                  </a:ext>
                </a:extLst>
              </a:tr>
              <a:tr h="27432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Total Credit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381155"/>
                  </a:ext>
                </a:extLst>
              </a:tr>
              <a:tr h="274320">
                <a:tc gridSpan="2"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Total Credit per Resident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710573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 - 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$59.45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86883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 - Non-residential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$46.90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1658376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D417812-A2D6-45CB-90D3-92EE73599F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868642"/>
              </p:ext>
            </p:extLst>
          </p:nvPr>
        </p:nvGraphicFramePr>
        <p:xfrm>
          <a:off x="426720" y="2439544"/>
          <a:ext cx="5669280" cy="3840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06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Cost /Credit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 gridSpan="2">
                  <a:txBody>
                    <a:bodyPr/>
                    <a:lstStyle/>
                    <a:p>
                      <a:r>
                        <a:rPr lang="en-US" sz="1800" b="1" i="0" baseline="0" dirty="0"/>
                        <a:t>Cash Credit</a:t>
                      </a:r>
                      <a:endParaRPr lang="en-US" sz="1800" b="1" i="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1" i="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 gridSpan="2"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Annual Capital Improvement Credit per Resident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 - 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u="none" dirty="0"/>
                        <a:t>$2.21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957825"/>
                  </a:ext>
                </a:extLst>
              </a:tr>
              <a:tr h="248017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 - Non-Residential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u="none" dirty="0"/>
                        <a:t>$1.94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04194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Capitalization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u="none" dirty="0"/>
                        <a:t>2.4%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75027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Capitalization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892654"/>
                  </a:ext>
                </a:extLst>
              </a:tr>
              <a:tr h="274320">
                <a:tc gridSpan="2"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Capital Improvement Credit per Resident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38115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 - 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u="none" dirty="0"/>
                        <a:t>$41.19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868835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 - Non-Residential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u="none" dirty="0"/>
                        <a:t>$36.16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1658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7911816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Parks &amp; Recreation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63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1" y="1648154"/>
            <a:ext cx="11354765" cy="1189074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Net Impact Cost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6E52F1F-D321-476C-98CD-248A9E016B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397271"/>
              </p:ext>
            </p:extLst>
          </p:nvPr>
        </p:nvGraphicFramePr>
        <p:xfrm>
          <a:off x="497711" y="2442199"/>
          <a:ext cx="7132320" cy="3657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669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Cost /Credit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 gridSpan="2">
                  <a:txBody>
                    <a:bodyPr/>
                    <a:lstStyle/>
                    <a:p>
                      <a:r>
                        <a:rPr lang="en-US" sz="1800" b="1" dirty="0"/>
                        <a:t>Impact Cost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1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923232"/>
                  </a:ext>
                </a:extLst>
              </a:tr>
              <a:tr h="308466">
                <a:tc>
                  <a:txBody>
                    <a:bodyPr/>
                    <a:lstStyle/>
                    <a:p>
                      <a:r>
                        <a:rPr lang="en-US" sz="1800" dirty="0"/>
                        <a:t>Total Impact Cost per Resident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$1,271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 gridSpan="2">
                  <a:txBody>
                    <a:bodyPr/>
                    <a:lstStyle/>
                    <a:p>
                      <a:r>
                        <a:rPr lang="en-US" sz="1800" b="1" i="0" baseline="0" dirty="0"/>
                        <a:t>Revenue Credit</a:t>
                      </a:r>
                      <a:endParaRPr lang="en-US" sz="1800" b="1" i="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b="1" i="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Total Impact Credit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 - 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/>
                        <a:t>$60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957825"/>
                  </a:ext>
                </a:extLst>
              </a:tr>
              <a:tr h="2480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 - Non-residential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/>
                        <a:t>$47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0419403"/>
                  </a:ext>
                </a:extLst>
              </a:tr>
              <a:tr h="274320"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Net Impact Cost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i="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075027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 - 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u="none" dirty="0">
                          <a:solidFill>
                            <a:srgbClr val="FF0000"/>
                          </a:solidFill>
                        </a:rPr>
                        <a:t>$1,211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89265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 - Non-Residential Land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u="none" dirty="0">
                          <a:solidFill>
                            <a:srgbClr val="FF0000"/>
                          </a:solidFill>
                        </a:rPr>
                        <a:t>$1,224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6608986"/>
                  </a:ext>
                </a:extLst>
              </a:tr>
            </a:tbl>
          </a:graphicData>
        </a:graphic>
      </p:graphicFrame>
      <p:pic>
        <p:nvPicPr>
          <p:cNvPr id="6" name="Picture 5" descr="A group of people in a boat on a river&#10;&#10;Description automatically generated with medium confidence">
            <a:extLst>
              <a:ext uri="{FF2B5EF4-FFF2-40B4-BE49-F238E27FC236}">
                <a16:creationId xmlns:a16="http://schemas.microsoft.com/office/drawing/2014/main" id="{BBAC526A-2FCF-4DF8-87D6-1116C1169A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2" t="30445" r="29178" b="30530"/>
          <a:stretch/>
        </p:blipFill>
        <p:spPr>
          <a:xfrm>
            <a:off x="8216452" y="2534407"/>
            <a:ext cx="3365949" cy="1974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90644881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64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Calculated Impact Fee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C1D83DD-866B-492A-9176-B0C6C1C454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4868345"/>
              </p:ext>
            </p:extLst>
          </p:nvPr>
        </p:nvGraphicFramePr>
        <p:xfrm>
          <a:off x="653668" y="2487675"/>
          <a:ext cx="7854018" cy="3840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38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174541559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774452493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Residential Land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Residents per 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Fully Calculated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Current Adopted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Maximum Allowable Fee*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6">
                  <a:txBody>
                    <a:bodyPr/>
                    <a:lstStyle/>
                    <a:p>
                      <a:pPr algn="l"/>
                      <a:r>
                        <a:rPr lang="en-US" sz="1600" b="1" i="1" dirty="0"/>
                        <a:t>Residential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en-US" sz="1600" b="1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800 sq ft &amp; Under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1.43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$1,732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$366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$549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0" baseline="0" dirty="0"/>
                        <a:t>801 – 1,399 sq 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1.96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$2,374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$734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$1,101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342828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0" baseline="0" dirty="0"/>
                        <a:t>1,400 – 1,999 sq 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2.23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$2,701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$788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$1,182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704906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0" baseline="0" dirty="0"/>
                        <a:t>2,000 – 3,599 sq 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2.45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$2,967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$860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$1,290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202730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0" baseline="0" dirty="0"/>
                        <a:t>3,600 &amp; Over sq 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2.63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$3,185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$818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$1,227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00389519"/>
                  </a:ext>
                </a:extLst>
              </a:tr>
              <a:tr h="0">
                <a:tc gridSpan="6">
                  <a:txBody>
                    <a:bodyPr/>
                    <a:lstStyle/>
                    <a:p>
                      <a:pPr algn="l"/>
                      <a:r>
                        <a:rPr lang="en-US" sz="1600" b="1" i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Transient, Assisted Group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du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b="0" i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Hotel/Motel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1.47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$1,799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$273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$409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37107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0" baseline="0" dirty="0"/>
                        <a:t>Congregate Living Facility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0.84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$1,028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$273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$409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12038382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1863709-1208-4F25-9B9A-F2A4C354E9F0}"/>
              </a:ext>
            </a:extLst>
          </p:cNvPr>
          <p:cNvSpPr/>
          <p:nvPr/>
        </p:nvSpPr>
        <p:spPr>
          <a:xfrm>
            <a:off x="5173670" y="2487675"/>
            <a:ext cx="1136819" cy="382569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6682E14-BFA0-4024-95A8-4635ADDC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Parks &amp; Recreation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59753E-8A42-41BA-8A0F-755CAA907C4C}"/>
              </a:ext>
            </a:extLst>
          </p:cNvPr>
          <p:cNvSpPr txBox="1"/>
          <p:nvPr/>
        </p:nvSpPr>
        <p:spPr>
          <a:xfrm>
            <a:off x="652115" y="6316384"/>
            <a:ext cx="10039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*Over the next four years</a:t>
            </a:r>
          </a:p>
        </p:txBody>
      </p:sp>
    </p:spTree>
    <p:extLst>
      <p:ext uri="{BB962C8B-B14F-4D97-AF65-F5344CB8AC3E}">
        <p14:creationId xmlns:p14="http://schemas.microsoft.com/office/powerpoint/2010/main" val="2083431120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752C1-8977-4232-96F0-5F4079BC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65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89F8AD8-7BDB-40BA-9982-C18738C69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Impact Fee Component Changes since 2014-18 Study: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CD58C39-E188-4A97-9FC9-D233151C1D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108074"/>
              </p:ext>
            </p:extLst>
          </p:nvPr>
        </p:nvGraphicFramePr>
        <p:xfrm>
          <a:off x="976543" y="2795925"/>
          <a:ext cx="8735628" cy="2834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317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6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0326">
                  <a:extLst>
                    <a:ext uri="{9D8B030D-6E8A-4147-A177-3AD203B41FA5}">
                      <a16:colId xmlns:a16="http://schemas.microsoft.com/office/drawing/2014/main" val="4252248806"/>
                    </a:ext>
                  </a:extLst>
                </a:gridCol>
                <a:gridCol w="12517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Input 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2014-18 Study (Not Adopted)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2021 Study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 Change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/>
                        <a:t>Residential 2,000 – 3,599 sf (per du)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Total Impact Cost per Resident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$466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$1,271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+172%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254423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Total Credit per Resident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+50%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4795978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1" i="0" dirty="0"/>
                        <a:t>Net Impact Cost per Resident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chemeClr val="tx1"/>
                          </a:solidFill>
                        </a:rPr>
                        <a:t>$426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$1,211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+184%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254503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Residents per 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2.30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pPr algn="l"/>
                      <a:r>
                        <a:rPr lang="en-US" sz="1800" b="1" i="0" baseline="0" dirty="0">
                          <a:solidFill>
                            <a:srgbClr val="FF0000"/>
                          </a:solidFill>
                        </a:rPr>
                        <a:t>Calculated Impact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rgbClr val="FF0000"/>
                          </a:solidFill>
                        </a:rPr>
                        <a:t>≈</a:t>
                      </a:r>
                      <a:r>
                        <a:rPr lang="en-US" sz="1800" b="1" i="0" dirty="0">
                          <a:solidFill>
                            <a:srgbClr val="FF0000"/>
                          </a:solidFill>
                        </a:rPr>
                        <a:t>$979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$2,967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+203%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8534B1A2-9AB8-46B3-91BB-A7C18BB4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Parks &amp; Recreation</a:t>
            </a:r>
          </a:p>
        </p:txBody>
      </p:sp>
    </p:spTree>
    <p:extLst>
      <p:ext uri="{BB962C8B-B14F-4D97-AF65-F5344CB8AC3E}">
        <p14:creationId xmlns:p14="http://schemas.microsoft.com/office/powerpoint/2010/main" val="1397263080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90775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Impact Fee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66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39604DE-A9BD-419C-8E54-AD9CB115AB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917039"/>
              </p:ext>
            </p:extLst>
          </p:nvPr>
        </p:nvGraphicFramePr>
        <p:xfrm>
          <a:off x="588022" y="2595145"/>
          <a:ext cx="11064240" cy="26517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3585698789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3924593415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714882543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4165802763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23507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Land Use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Unit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Palm Beach County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Broward County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Collier County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Hillsborough County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Martin County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4649956"/>
                  </a:ext>
                </a:extLst>
              </a:tr>
              <a:tr h="223507"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Land Use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Unit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Current Adopted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Fully Calculated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Maximum Allowable*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Broward County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Collier County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Hillsborough County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Martin County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Study</a:t>
                      </a:r>
                      <a:r>
                        <a:rPr lang="en-US" sz="1400" b="0" baseline="0" dirty="0"/>
                        <a:t> Date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2016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2012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Assessed Portion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55%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gridSpan="9">
                  <a:txBody>
                    <a:bodyPr/>
                    <a:lstStyle/>
                    <a:p>
                      <a:pPr algn="l"/>
                      <a:r>
                        <a:rPr lang="en-US" sz="1400" b="1" i="1" dirty="0"/>
                        <a:t>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037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Single Family (2,000 sq ft)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$860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$2,967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$1,290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$519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$3,628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$1,815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dirty="0"/>
                        <a:t>$1,972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7037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Multi-Family (1,300 sq ft)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$734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$2,374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$1,101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$371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$1,685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$1,447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dirty="0"/>
                        <a:t>$1,972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7037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Mobile Home (1,300 sq ft)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$734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$2,374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$1,101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$528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$2,862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cs typeface="Arial"/>
                        </a:rPr>
                        <a:t>$1,447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dirty="0"/>
                        <a:t>$1,972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52934334-D413-41C2-AD9F-B63C52862698}"/>
              </a:ext>
            </a:extLst>
          </p:cNvPr>
          <p:cNvSpPr/>
          <p:nvPr/>
        </p:nvSpPr>
        <p:spPr>
          <a:xfrm>
            <a:off x="3352800" y="2576315"/>
            <a:ext cx="3555999" cy="267059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6E00051-89C1-4FCD-AE84-8115A3C0D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Parks &amp; Recreation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541FB9-C3B8-44B6-BBCF-01894DB92EAE}"/>
              </a:ext>
            </a:extLst>
          </p:cNvPr>
          <p:cNvSpPr txBox="1"/>
          <p:nvPr/>
        </p:nvSpPr>
        <p:spPr>
          <a:xfrm>
            <a:off x="588022" y="5300234"/>
            <a:ext cx="10039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*Over the next four years</a:t>
            </a:r>
          </a:p>
        </p:txBody>
      </p:sp>
    </p:spTree>
    <p:extLst>
      <p:ext uri="{BB962C8B-B14F-4D97-AF65-F5344CB8AC3E}">
        <p14:creationId xmlns:p14="http://schemas.microsoft.com/office/powerpoint/2010/main" val="3075549863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90775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Impact Fee Comparison (continued)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67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39604DE-A9BD-419C-8E54-AD9CB115AB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3057543"/>
              </p:ext>
            </p:extLst>
          </p:nvPr>
        </p:nvGraphicFramePr>
        <p:xfrm>
          <a:off x="588022" y="2595145"/>
          <a:ext cx="9966960" cy="26517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3585698789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3924593415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714882543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953758676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1328614055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3061298541"/>
                    </a:ext>
                  </a:extLst>
                </a:gridCol>
              </a:tblGrid>
              <a:tr h="223507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Land Use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Unit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Palm Beach County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Miami-Dade County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St. Lucie County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Orange County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4649956"/>
                  </a:ext>
                </a:extLst>
              </a:tr>
              <a:tr h="223507"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Land Use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Unit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Current Adopted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Fully Calculated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Maximum Allowable*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Miami-Dade County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St. Lucie County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Orange County</a:t>
                      </a:r>
                    </a:p>
                  </a:txBody>
                  <a:tcPr anchor="ctr"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Study</a:t>
                      </a:r>
                      <a:r>
                        <a:rPr lang="en-US" sz="1400" b="0" baseline="0" dirty="0"/>
                        <a:t> Date</a:t>
                      </a:r>
                      <a:endParaRPr lang="en-US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2017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Assessed Portion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gridSpan="8">
                  <a:txBody>
                    <a:bodyPr/>
                    <a:lstStyle/>
                    <a:p>
                      <a:pPr algn="l"/>
                      <a:r>
                        <a:rPr lang="en-US" sz="1400" b="1" i="1" dirty="0"/>
                        <a:t>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0" u="none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037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Single Family (2,000 sq ft)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$860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$2,967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$1,290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$2,613-$4,154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$1,707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$1,721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7037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Multi-Family (1,300 sq ft)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$734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$2,374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$1,101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$1,619-$2,439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$1,523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$1,165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7037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/>
                        <a:t>Mobile Home (1,300 sq ft)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$734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$2,374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$1,101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$2,613-$4,154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$1,118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/>
                        <a:t>$1,283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52934334-D413-41C2-AD9F-B63C52862698}"/>
              </a:ext>
            </a:extLst>
          </p:cNvPr>
          <p:cNvSpPr/>
          <p:nvPr/>
        </p:nvSpPr>
        <p:spPr>
          <a:xfrm>
            <a:off x="3333044" y="2576315"/>
            <a:ext cx="3575756" cy="267059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6E00051-89C1-4FCD-AE84-8115A3C0D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Parks and Recreation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B484EB-43D5-49C1-BBFA-3BBB4C3E01AF}"/>
              </a:ext>
            </a:extLst>
          </p:cNvPr>
          <p:cNvSpPr txBox="1"/>
          <p:nvPr/>
        </p:nvSpPr>
        <p:spPr>
          <a:xfrm>
            <a:off x="588022" y="5265735"/>
            <a:ext cx="10039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*Over the next four years</a:t>
            </a:r>
          </a:p>
        </p:txBody>
      </p:sp>
    </p:spTree>
    <p:extLst>
      <p:ext uri="{BB962C8B-B14F-4D97-AF65-F5344CB8AC3E}">
        <p14:creationId xmlns:p14="http://schemas.microsoft.com/office/powerpoint/2010/main" val="2930511190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Parks and Recreation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68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2" y="1745020"/>
            <a:ext cx="11354764" cy="4814341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Review of Benefit Districts: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Based on: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Geographic boundaries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Location of existing parks &amp; future projects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Impact fee revenue and expenditure distribution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Visitation data from Palm Beach County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Recommendations:</a:t>
            </a:r>
            <a:endParaRPr lang="en-US" sz="3200" dirty="0"/>
          </a:p>
          <a:p>
            <a:pPr lvl="2">
              <a:lnSpc>
                <a:spcPct val="120000"/>
              </a:lnSpc>
            </a:pPr>
            <a:r>
              <a:rPr lang="en-US" sz="2800" dirty="0"/>
              <a:t>Single district for regional parks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Two districts for districts parks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78508775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69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6E00051-89C1-4FCD-AE84-8115A3C0D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Parks &amp; Recreation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159474-2195-4D05-AB56-600E66140A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24" y="2041449"/>
            <a:ext cx="3651992" cy="47261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15" name="Text Box 2">
            <a:extLst>
              <a:ext uri="{FF2B5EF4-FFF2-40B4-BE49-F238E27FC236}">
                <a16:creationId xmlns:a16="http://schemas.microsoft.com/office/drawing/2014/main" id="{C95A3728-E057-4945-A2FD-EC697E8AC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6672" y="2517146"/>
            <a:ext cx="1062990" cy="478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Zone 1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2196B3A0-C16D-4FCD-B5B9-996353AB9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9405" y="3957548"/>
            <a:ext cx="1062990" cy="478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Zone 2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 Box 2">
            <a:extLst>
              <a:ext uri="{FF2B5EF4-FFF2-40B4-BE49-F238E27FC236}">
                <a16:creationId xmlns:a16="http://schemas.microsoft.com/office/drawing/2014/main" id="{7F2F602E-6466-4F16-A714-8AA0774DB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900" y="5599968"/>
            <a:ext cx="1062990" cy="478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Zone 3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D075D8-6857-4D26-824B-65808CD66BB2}"/>
              </a:ext>
            </a:extLst>
          </p:cNvPr>
          <p:cNvSpPr txBox="1"/>
          <p:nvPr/>
        </p:nvSpPr>
        <p:spPr>
          <a:xfrm>
            <a:off x="339525" y="1689190"/>
            <a:ext cx="3651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Existing Parks &amp; Rec Benefit Zones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1795E5-7DE8-4893-9295-69BBEDDACD0A}"/>
              </a:ext>
            </a:extLst>
          </p:cNvPr>
          <p:cNvSpPr txBox="1"/>
          <p:nvPr/>
        </p:nvSpPr>
        <p:spPr>
          <a:xfrm>
            <a:off x="8200483" y="1687700"/>
            <a:ext cx="3651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Proposed – District Parks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7C046D-65B8-49BF-A69C-A343476DE581}"/>
              </a:ext>
            </a:extLst>
          </p:cNvPr>
          <p:cNvSpPr txBox="1"/>
          <p:nvPr/>
        </p:nvSpPr>
        <p:spPr>
          <a:xfrm>
            <a:off x="4270076" y="1687700"/>
            <a:ext cx="3651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Proposed – Beach &amp; Regional Parks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3C586882-7812-4CD1-9E4E-DA39BAAB4D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713" y="2047472"/>
            <a:ext cx="3647355" cy="472010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CBF2CCDF-08DC-4133-A284-2C9BFBDABC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119" y="2044460"/>
            <a:ext cx="3647356" cy="472010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25" name="Text Box 2">
            <a:extLst>
              <a:ext uri="{FF2B5EF4-FFF2-40B4-BE49-F238E27FC236}">
                <a16:creationId xmlns:a16="http://schemas.microsoft.com/office/drawing/2014/main" id="{542AA087-07E7-44AD-BCA0-CAD070617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2666" y="2543662"/>
            <a:ext cx="1062990" cy="478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Zone 1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 Box 2">
            <a:extLst>
              <a:ext uri="{FF2B5EF4-FFF2-40B4-BE49-F238E27FC236}">
                <a16:creationId xmlns:a16="http://schemas.microsoft.com/office/drawing/2014/main" id="{37E3AF75-D0D7-4548-BFB6-6994C5C6E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5673" y="5474658"/>
            <a:ext cx="1062990" cy="478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Zone 2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36852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11" y="1588627"/>
            <a:ext cx="11283656" cy="4595934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solidFill>
                  <a:srgbClr val="FFC000"/>
                </a:solidFill>
              </a:rPr>
              <a:t>Consumption-Based Methodology:</a:t>
            </a:r>
          </a:p>
          <a:p>
            <a:pPr>
              <a:lnSpc>
                <a:spcPct val="150000"/>
              </a:lnSpc>
            </a:pPr>
            <a:r>
              <a:rPr lang="en-US" b="1" dirty="0"/>
              <a:t>Common methodology </a:t>
            </a:r>
            <a:r>
              <a:rPr lang="en-US" dirty="0"/>
              <a:t>used by many Florida jurisdictions</a:t>
            </a:r>
          </a:p>
          <a:p>
            <a:pPr>
              <a:lnSpc>
                <a:spcPct val="130000"/>
              </a:lnSpc>
            </a:pPr>
            <a:r>
              <a:rPr lang="en-US" dirty="0"/>
              <a:t>Charges new growth </a:t>
            </a:r>
            <a:r>
              <a:rPr lang="en-US" b="1" dirty="0">
                <a:solidFill>
                  <a:srgbClr val="FFC000"/>
                </a:solidFill>
              </a:rPr>
              <a:t>based on its consumption of capacity</a:t>
            </a:r>
          </a:p>
          <a:p>
            <a:pPr>
              <a:lnSpc>
                <a:spcPct val="130000"/>
              </a:lnSpc>
            </a:pPr>
            <a:r>
              <a:rPr lang="en-US" dirty="0"/>
              <a:t>Fees are calculated at </a:t>
            </a:r>
            <a:r>
              <a:rPr lang="en-US" b="1" dirty="0">
                <a:solidFill>
                  <a:srgbClr val="FFC000"/>
                </a:solidFill>
              </a:rPr>
              <a:t>a rate that cannot correct existing deficiencies</a:t>
            </a:r>
          </a:p>
          <a:p>
            <a:pPr>
              <a:lnSpc>
                <a:spcPct val="130000"/>
              </a:lnSpc>
            </a:pPr>
            <a:r>
              <a:rPr lang="en-US" dirty="0"/>
              <a:t>BOCC can adopt fees at a reduced rate</a:t>
            </a:r>
          </a:p>
          <a:p>
            <a:pPr>
              <a:lnSpc>
                <a:spcPct val="130000"/>
              </a:lnSpc>
            </a:pPr>
            <a:r>
              <a:rPr lang="en-US" dirty="0"/>
              <a:t>Study uses the methodology approved by the Impact Fee Review Committee in 2019</a:t>
            </a:r>
          </a:p>
          <a:p>
            <a:pPr marL="0" indent="0">
              <a:lnSpc>
                <a:spcPct val="130000"/>
              </a:lnSpc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1E790BA-647C-42F2-B527-52B75DDD1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Background/Purpose</a:t>
            </a:r>
          </a:p>
        </p:txBody>
      </p:sp>
    </p:spTree>
    <p:extLst>
      <p:ext uri="{BB962C8B-B14F-4D97-AF65-F5344CB8AC3E}">
        <p14:creationId xmlns:p14="http://schemas.microsoft.com/office/powerpoint/2010/main" val="1066790357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Parks and Recreation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70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2" y="1771654"/>
            <a:ext cx="11354764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Revenue Projections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Based on permitting levels from 2015+</a:t>
            </a:r>
            <a:endParaRPr lang="en-US" sz="3200" dirty="0"/>
          </a:p>
          <a:p>
            <a:pPr lvl="2">
              <a:lnSpc>
                <a:spcPct val="120000"/>
              </a:lnSpc>
            </a:pPr>
            <a:r>
              <a:rPr lang="en-US" sz="2800" dirty="0"/>
              <a:t>Full calculated rates ≈$10.2 million per year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Max allowable rates ≈</a:t>
            </a:r>
            <a:r>
              <a:rPr lang="en-US" sz="2800" u="sng" dirty="0"/>
              <a:t>$4.6 million per year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96120419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Parks and Recreation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71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2" y="1771654"/>
            <a:ext cx="11354764" cy="4814341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Revenue Projections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Examples of projects eligible for impact fee funding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Villages of Windsor Park:  $8 million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Milani Park:  $3 million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West Delray Regional Expansion: $2 million</a:t>
            </a:r>
          </a:p>
          <a:p>
            <a:pPr lvl="2">
              <a:lnSpc>
                <a:spcPct val="120000"/>
              </a:lnSpc>
            </a:pPr>
            <a:r>
              <a:rPr lang="en-US" sz="2800" dirty="0" err="1"/>
              <a:t>Okeeheelee</a:t>
            </a:r>
            <a:r>
              <a:rPr lang="en-US" sz="2800" dirty="0"/>
              <a:t> South Phase 3 Development:  $25 million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John Prince Park Mound Circle Phase 2:  $2.2 million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Karen Marcus Preserve Park:  $15 million  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Lantana District “I” Property:  $15 million</a:t>
            </a:r>
          </a:p>
          <a:p>
            <a:pPr lvl="2">
              <a:lnSpc>
                <a:spcPct val="120000"/>
              </a:lnSpc>
            </a:pPr>
            <a:r>
              <a:rPr lang="en-US" sz="2800" dirty="0" err="1"/>
              <a:t>Sansbury</a:t>
            </a:r>
            <a:r>
              <a:rPr lang="en-US" sz="2800" dirty="0"/>
              <a:t> Way Property:  $15 million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34456333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BE0026-043D-4FB0-8B5E-062B6EA0F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7" r="10507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6000" dirty="0">
                <a:solidFill>
                  <a:srgbClr val="FFFFFF"/>
                </a:solidFill>
                <a:latin typeface="+mj-lt"/>
              </a:rPr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04319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12B48DC-2FB6-4170-9634-EF7CCDE27CCB}" type="slidenum">
              <a:rPr lang="en-US" sz="11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72</a:t>
            </a:fld>
            <a:endParaRPr lang="en-US" sz="11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18936885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73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2" y="1771654"/>
            <a:ext cx="6708384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Inventory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103 </a:t>
            </a:r>
            <a:r>
              <a:rPr lang="en-US" sz="3200" dirty="0"/>
              <a:t>Elementary Schools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33 </a:t>
            </a:r>
            <a:r>
              <a:rPr lang="en-US" sz="3200" dirty="0"/>
              <a:t>Middle Schools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24 </a:t>
            </a:r>
            <a:r>
              <a:rPr lang="en-US" sz="3200" dirty="0"/>
              <a:t>High Schools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8 </a:t>
            </a:r>
            <a:r>
              <a:rPr lang="en-US" sz="3200" dirty="0"/>
              <a:t>Multi-level Schools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pic>
        <p:nvPicPr>
          <p:cNvPr id="8" name="Picture 7" descr="A person teaching children in a classroom&#10;&#10;Description automatically generated with low confidence">
            <a:extLst>
              <a:ext uri="{FF2B5EF4-FFF2-40B4-BE49-F238E27FC236}">
                <a16:creationId xmlns:a16="http://schemas.microsoft.com/office/drawing/2014/main" id="{DF4D7F08-6E56-420F-80B2-D296B2ED34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150" y="2095500"/>
            <a:ext cx="2895600" cy="386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26813968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74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Facility Cost per Student Station:</a:t>
            </a:r>
          </a:p>
          <a:p>
            <a:pPr lvl="1">
              <a:lnSpc>
                <a:spcPct val="120000"/>
              </a:lnSpc>
            </a:pPr>
            <a:r>
              <a:rPr lang="en-US" sz="3200" dirty="0"/>
              <a:t>Costs necessary to build schools</a:t>
            </a:r>
          </a:p>
          <a:p>
            <a:pPr lvl="2">
              <a:lnSpc>
                <a:spcPct val="120000"/>
              </a:lnSpc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cs typeface="Arial"/>
              </a:rPr>
              <a:t>Architect/site improvements</a:t>
            </a:r>
          </a:p>
          <a:p>
            <a:pPr lvl="2">
              <a:lnSpc>
                <a:spcPct val="120000"/>
              </a:lnSpc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cs typeface="Arial"/>
              </a:rPr>
              <a:t>Construction</a:t>
            </a:r>
            <a:endParaRPr lang="en-US" sz="2400" dirty="0">
              <a:solidFill>
                <a:srgbClr val="FFC000"/>
              </a:solidFill>
              <a:cs typeface="Arial"/>
            </a:endParaRPr>
          </a:p>
          <a:p>
            <a:pPr lvl="2">
              <a:lnSpc>
                <a:spcPct val="120000"/>
              </a:lnSpc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cs typeface="Arial"/>
              </a:rPr>
              <a:t>Furniture, fixtures, and equipment (FF&amp;E)</a:t>
            </a:r>
          </a:p>
          <a:p>
            <a:pPr lvl="1">
              <a:lnSpc>
                <a:spcPct val="120000"/>
              </a:lnSpc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/>
              </a:rPr>
              <a:t>Based on estimates included in FY 2021-30 Capital Plan</a:t>
            </a:r>
          </a:p>
          <a:p>
            <a:pPr lvl="2">
              <a:lnSpc>
                <a:spcPct val="120000"/>
              </a:lnSpc>
            </a:pPr>
            <a:r>
              <a:rPr lang="en-US" sz="2400" dirty="0">
                <a:solidFill>
                  <a:srgbClr val="FFC000"/>
                </a:solidFill>
                <a:cs typeface="Arial"/>
              </a:rPr>
              <a:t>Excludes</a:t>
            </a:r>
            <a:r>
              <a:rPr lang="en-US" sz="2400" dirty="0">
                <a:cs typeface="Arial"/>
              </a:rPr>
              <a:t> costs associated with </a:t>
            </a:r>
            <a:r>
              <a:rPr lang="en-US" sz="2400" dirty="0">
                <a:solidFill>
                  <a:srgbClr val="FFC000"/>
                </a:solidFill>
                <a:cs typeface="Arial"/>
              </a:rPr>
              <a:t>land purchase, transportation &amp; ancillary facilities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4871175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75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6418" y="1668853"/>
            <a:ext cx="4127452" cy="574308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Cost Component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5FDF489-D74B-4CDB-AE4A-03958862F6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914374"/>
              </p:ext>
            </p:extLst>
          </p:nvPr>
        </p:nvGraphicFramePr>
        <p:xfrm>
          <a:off x="1523497" y="2243161"/>
          <a:ext cx="9145005" cy="44450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07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106799674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Cost Component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Total Cost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Permanent Student Stations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Total Cost Per Station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r>
                        <a:rPr lang="en-US" sz="1400" b="1" dirty="0"/>
                        <a:t>Palm Beach County FY 2021 – 2030 Capital Plan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0" dirty="0"/>
                        <a:t> - Boca Raton Area Elementary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u="none" dirty="0"/>
                        <a:t>$31.15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u="none" dirty="0"/>
                        <a:t>972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u="none" dirty="0"/>
                        <a:t>$32,052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0" dirty="0"/>
                        <a:t> - West Acreage Area Elementary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$29.89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970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$30,810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0" dirty="0"/>
                        <a:t> - Scripps / Gardens Area Elementary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sng" dirty="0"/>
                        <a:t>$29.89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sng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sng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$30,810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458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1" dirty="0"/>
                        <a:t>Subtotal – Elementary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$90.93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2,912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$31,224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992135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566605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 - Sunset Palms Middle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$46.02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1,459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$31,542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009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 - West Delray Area K-8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sng" dirty="0"/>
                        <a:t>$42.00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sng" dirty="0"/>
                        <a:t>1,500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$28,000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835589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1" dirty="0"/>
                        <a:t>Subtotal – Middle/K-8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$88.02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2,959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$29,746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384773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/>
                        <a:t>Greater Lake Worth Area High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$103.09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2,703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$38,140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Western Communities High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sng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$92.98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sng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2,697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sng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$34,477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2958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Subtotal - 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$196.08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5,400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$36,311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86347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00" b="1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6325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Total/Weighted Average – All Levels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i="0" dirty="0">
                          <a:solidFill>
                            <a:schemeClr val="tx1"/>
                          </a:solidFill>
                        </a:rPr>
                        <a:t>$375.02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11,271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$</a:t>
                      </a:r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33,273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236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0363410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76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Total Facility Impact Cost per Student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8834720"/>
              </p:ext>
            </p:extLst>
          </p:nvPr>
        </p:nvGraphicFramePr>
        <p:xfrm>
          <a:off x="674692" y="2826274"/>
          <a:ext cx="6735968" cy="2926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100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58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Calculation Step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Weighted Average/Total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96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Facility</a:t>
                      </a:r>
                      <a:r>
                        <a:rPr lang="en-US" sz="1800" baseline="0" dirty="0"/>
                        <a:t> Cost per Student Station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$33,273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Existing (2021) Permanent Capacity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197,178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Existing (2019-2020) Student Enrollment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/>
                        <a:t>174,637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Ratio</a:t>
                      </a:r>
                      <a:r>
                        <a:rPr lang="en-US" sz="1800" baseline="0" dirty="0"/>
                        <a:t> of Permanent Capacity to Enrollment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/>
                        <a:t>113%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Adopted LOS</a:t>
                      </a:r>
                      <a:r>
                        <a:rPr lang="en-US" sz="1800" baseline="0" dirty="0"/>
                        <a:t> Standard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/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Total Facility Impact Cost per Student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rgbClr val="FF0000"/>
                          </a:solidFill>
                        </a:rPr>
                        <a:t>$33,273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0898583"/>
                  </a:ext>
                </a:extLst>
              </a:tr>
            </a:tbl>
          </a:graphicData>
        </a:graphic>
      </p:graphicFrame>
      <p:pic>
        <p:nvPicPr>
          <p:cNvPr id="7" name="Picture 6" descr="A picture containing text, sky, road, outdoor&#10;&#10;Description automatically generated">
            <a:extLst>
              <a:ext uri="{FF2B5EF4-FFF2-40B4-BE49-F238E27FC236}">
                <a16:creationId xmlns:a16="http://schemas.microsoft.com/office/drawing/2014/main" id="{0E5BAD24-308B-4E32-9287-FE944EA77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08" y="2826274"/>
            <a:ext cx="3606800" cy="2705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71028139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77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Credit Component:  </a:t>
            </a:r>
            <a:r>
              <a:rPr lang="en-US" sz="3500" b="1" dirty="0">
                <a:solidFill>
                  <a:srgbClr val="FFC000"/>
                </a:solidFill>
              </a:rPr>
              <a:t>Annual Cash Credit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A12F0A-EEB2-4165-8037-FBFF13BF1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1033765"/>
              </p:ext>
            </p:extLst>
          </p:nvPr>
        </p:nvGraphicFramePr>
        <p:xfrm>
          <a:off x="585964" y="2569725"/>
          <a:ext cx="6217920" cy="376283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663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99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Revenue Credit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Total</a:t>
                      </a:r>
                    </a:p>
                    <a:p>
                      <a:pPr algn="ctr"/>
                      <a:r>
                        <a:rPr lang="en-US" sz="1800" dirty="0"/>
                        <a:t> 2016-2020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Capital Improvement Tax/Local Funding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$6,312,925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8714091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State Funding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sng" dirty="0"/>
                        <a:t>$15,000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2500790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Total Cash Credit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$6,327,925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38485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endParaRPr lang="en-US" sz="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0" b="0" i="0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9325253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Average </a:t>
                      </a:r>
                      <a:r>
                        <a:rPr lang="en-US" sz="1800" baseline="0" dirty="0"/>
                        <a:t>Annual Capital Expansion Expenditures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$1,265,585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Average Enrollment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171,941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8837740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Revenue</a:t>
                      </a:r>
                      <a:r>
                        <a:rPr lang="en-US" sz="1800" baseline="0" dirty="0"/>
                        <a:t> Credit per Student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$7.36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7224745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Credit</a:t>
                      </a:r>
                      <a:r>
                        <a:rPr lang="en-US" sz="1800" baseline="0" dirty="0"/>
                        <a:t> Adjustment Factor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1.70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2319182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Adjusted Revenue Credit per Student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u="none" dirty="0">
                          <a:solidFill>
                            <a:srgbClr val="FF0000"/>
                          </a:solidFill>
                        </a:rPr>
                        <a:t>$12.51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6543851"/>
                  </a:ext>
                </a:extLst>
              </a:tr>
            </a:tbl>
          </a:graphicData>
        </a:graphic>
      </p:graphicFrame>
      <p:pic>
        <p:nvPicPr>
          <p:cNvPr id="6" name="Picture 5" descr="A picture containing road, sky, outdoor, street&#10;&#10;Description automatically generated">
            <a:extLst>
              <a:ext uri="{FF2B5EF4-FFF2-40B4-BE49-F238E27FC236}">
                <a16:creationId xmlns:a16="http://schemas.microsoft.com/office/drawing/2014/main" id="{11D78D8A-18BD-4F83-B638-98A86A1CAE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2614871"/>
            <a:ext cx="3643136" cy="2732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55654146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78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Credit Component: </a:t>
            </a:r>
            <a:r>
              <a:rPr lang="en-US" sz="3500" b="1" dirty="0">
                <a:solidFill>
                  <a:srgbClr val="FFC000"/>
                </a:solidFill>
              </a:rPr>
              <a:t>Debt Service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A12F0A-EEB2-4165-8037-FBFF13BF1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785936"/>
              </p:ext>
            </p:extLst>
          </p:nvPr>
        </p:nvGraphicFramePr>
        <p:xfrm>
          <a:off x="597253" y="2761857"/>
          <a:ext cx="6675120" cy="181719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663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991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Debt Service Credit per Student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Total Debt Service Credit per Student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$2,807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Credit Adjustment Factor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1.70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883774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Adjusted Total Debt Service Credit </a:t>
                      </a:r>
                      <a:r>
                        <a:rPr lang="en-US" sz="1800" b="1" baseline="0" dirty="0"/>
                        <a:t>per Student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u="none" dirty="0">
                          <a:solidFill>
                            <a:srgbClr val="FF0000"/>
                          </a:solidFill>
                        </a:rPr>
                        <a:t>$4,772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72247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1306121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79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Credit Component: </a:t>
            </a:r>
            <a:r>
              <a:rPr lang="en-US" sz="3500" b="1" dirty="0">
                <a:solidFill>
                  <a:srgbClr val="FFC000"/>
                </a:solidFill>
              </a:rPr>
              <a:t>Total Credit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A12F0A-EEB2-4165-8037-FBFF13BF1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398272"/>
              </p:ext>
            </p:extLst>
          </p:nvPr>
        </p:nvGraphicFramePr>
        <p:xfrm>
          <a:off x="597253" y="2513281"/>
          <a:ext cx="7040880" cy="401175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8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99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Revenue Credit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Figure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964">
                <a:tc gridSpan="2"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Revenue Credit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0" i="0" u="none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3314148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Adjusted Revenue Credit per Student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$12.51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543851"/>
                  </a:ext>
                </a:extLst>
              </a:tr>
              <a:tr h="338289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Capitalization</a:t>
                      </a:r>
                      <a:r>
                        <a:rPr lang="en-US" sz="1800" b="0" baseline="0" dirty="0"/>
                        <a:t> Rate</a:t>
                      </a:r>
                      <a:endParaRPr lang="en-US" sz="1800" b="0" dirty="0"/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4.0%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6946235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Capitalization</a:t>
                      </a:r>
                      <a:r>
                        <a:rPr lang="en-US" sz="1800" b="0" baseline="0" dirty="0"/>
                        <a:t> Period (Years)</a:t>
                      </a:r>
                      <a:endParaRPr lang="en-US" sz="1800" b="0" dirty="0"/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/>
                        <a:t>25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302117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Total Capital Improvement Credit per Student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>
                          <a:solidFill>
                            <a:schemeClr val="tx1"/>
                          </a:solidFill>
                        </a:rPr>
                        <a:t>$195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907056"/>
                  </a:ext>
                </a:extLst>
              </a:tr>
              <a:tr h="299964">
                <a:tc gridSpan="2"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Debt Service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0" i="0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4382698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Debt Service Credit per Student</a:t>
                      </a:r>
                    </a:p>
                  </a:txBody>
                  <a:tcPr anchor="ctr"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u="none" dirty="0">
                          <a:solidFill>
                            <a:schemeClr val="tx1"/>
                          </a:solidFill>
                        </a:rPr>
                        <a:t>$4,772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0976069"/>
                  </a:ext>
                </a:extLst>
              </a:tr>
              <a:tr h="299964">
                <a:tc gridSpan="2"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Total Credit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1" i="0" u="none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9106696"/>
                  </a:ext>
                </a:extLst>
              </a:tr>
              <a:tr h="299964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Total Revenue Credit per Student</a:t>
                      </a:r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u="none" dirty="0">
                          <a:solidFill>
                            <a:srgbClr val="FF0000"/>
                          </a:solidFill>
                        </a:rPr>
                        <a:t>$4,967</a:t>
                      </a:r>
                    </a:p>
                  </a:txBody>
                  <a:tcPr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5039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991237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C000"/>
                </a:solidFill>
              </a:rPr>
              <a:t>Legal Requirements – F.S. 163.31801:</a:t>
            </a:r>
          </a:p>
          <a:p>
            <a:r>
              <a:rPr lang="en-US" b="1" dirty="0"/>
              <a:t>Most recent and localized data</a:t>
            </a:r>
          </a:p>
          <a:p>
            <a:r>
              <a:rPr lang="en-US" dirty="0"/>
              <a:t>Minimum of </a:t>
            </a:r>
            <a:r>
              <a:rPr lang="en-US" b="1" dirty="0"/>
              <a:t>90-day notice </a:t>
            </a:r>
            <a:r>
              <a:rPr lang="en-US" dirty="0"/>
              <a:t>for any fee increases after adoption</a:t>
            </a:r>
          </a:p>
          <a:p>
            <a:r>
              <a:rPr lang="en-US" dirty="0"/>
              <a:t>May not collect prior to building permit</a:t>
            </a:r>
          </a:p>
          <a:p>
            <a:r>
              <a:rPr lang="en-US" dirty="0"/>
              <a:t>Rational nexus in the amount of collection and expenditures</a:t>
            </a:r>
          </a:p>
          <a:p>
            <a:r>
              <a:rPr lang="en-US" dirty="0"/>
              <a:t>May not use for prior debt or projects unless there is a nexus showing use for need due to new growth</a:t>
            </a:r>
          </a:p>
          <a:p>
            <a:r>
              <a:rPr lang="en-US" b="1" dirty="0"/>
              <a:t>In any action challenging the fee, the government has the burden of proof</a:t>
            </a:r>
          </a:p>
          <a:p>
            <a:r>
              <a:rPr lang="en-US" dirty="0"/>
              <a:t>Accounting of impact fee collections &amp; expenditures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E7B1C35-D52D-4217-BAAB-7B6FA259E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Background/Purpose</a:t>
            </a:r>
          </a:p>
        </p:txBody>
      </p:sp>
    </p:spTree>
    <p:extLst>
      <p:ext uri="{BB962C8B-B14F-4D97-AF65-F5344CB8AC3E}">
        <p14:creationId xmlns:p14="http://schemas.microsoft.com/office/powerpoint/2010/main" val="4084625451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80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Net Impact Cost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A12F0A-EEB2-4165-8037-FBFF13BF1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602594"/>
              </p:ext>
            </p:extLst>
          </p:nvPr>
        </p:nvGraphicFramePr>
        <p:xfrm>
          <a:off x="645195" y="2542219"/>
          <a:ext cx="5358090" cy="3017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606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Cost/Credit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169"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Impact Cost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213165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r>
                        <a:rPr lang="en-US" sz="1800" dirty="0"/>
                        <a:t>Total Impact Cost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$33,273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368">
                <a:tc gridSpan="2">
                  <a:txBody>
                    <a:bodyPr/>
                    <a:lstStyle/>
                    <a:p>
                      <a:r>
                        <a:rPr lang="en-US" sz="1800" b="1" i="1" dirty="0"/>
                        <a:t>Revenue</a:t>
                      </a:r>
                      <a:r>
                        <a:rPr lang="en-US" sz="1800" b="1" i="1" baseline="0" dirty="0"/>
                        <a:t> Credit</a:t>
                      </a:r>
                      <a:endParaRPr lang="en-US" sz="1800" b="1" i="1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b="1" i="1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169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Total Revenue Credit per 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/>
                        <a:t>$4,967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4025332"/>
                  </a:ext>
                </a:extLst>
              </a:tr>
              <a:tr h="172169">
                <a:tc gridSpan="2">
                  <a:txBody>
                    <a:bodyPr/>
                    <a:lstStyle/>
                    <a:p>
                      <a:r>
                        <a:rPr lang="en-US" sz="1800" b="1" i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Net Impact Cost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8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5321">
                <a:tc>
                  <a:txBody>
                    <a:bodyPr/>
                    <a:lstStyle/>
                    <a:p>
                      <a:pPr algn="l"/>
                      <a:r>
                        <a:rPr lang="en-US" sz="1800" b="1" baseline="0" dirty="0"/>
                        <a:t> Net Impact Cost per Student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$28,306</a:t>
                      </a:r>
                    </a:p>
                  </a:txBody>
                  <a:tcPr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1346439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81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Student Generation Rates:</a:t>
            </a:r>
          </a:p>
          <a:p>
            <a:pPr lvl="1">
              <a:lnSpc>
                <a:spcPct val="120000"/>
              </a:lnSpc>
            </a:pPr>
            <a:r>
              <a:rPr lang="en-US" sz="2800" dirty="0"/>
              <a:t>Based on current student addresses matched with land use classification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accent4"/>
                </a:solidFill>
              </a:rPr>
              <a:t>All residential categories are combined &amp; tiered</a:t>
            </a:r>
            <a:endParaRPr lang="en-US" sz="2800" dirty="0">
              <a:solidFill>
                <a:srgbClr val="FFC000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sz="2800" dirty="0"/>
              <a:t>Age restricted housing units are excluded</a:t>
            </a:r>
          </a:p>
          <a:p>
            <a:pPr lvl="2">
              <a:lnSpc>
                <a:spcPct val="120000"/>
              </a:lnSpc>
            </a:pPr>
            <a:r>
              <a:rPr lang="en-US" sz="2400" dirty="0"/>
              <a:t>Better accounting of these units</a:t>
            </a:r>
          </a:p>
        </p:txBody>
      </p:sp>
    </p:spTree>
    <p:extLst>
      <p:ext uri="{BB962C8B-B14F-4D97-AF65-F5344CB8AC3E}">
        <p14:creationId xmlns:p14="http://schemas.microsoft.com/office/powerpoint/2010/main" val="3507518125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B48DC-2FB6-4170-9634-EF7CCDE27CC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Student Generation Rates (Traditional Schools)</a:t>
            </a:r>
            <a:endParaRPr lang="en-US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74692" y="2639584"/>
          <a:ext cx="8961120" cy="34747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60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162704472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20355139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269162058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Land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Total Housing Units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Number of Students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none" dirty="0"/>
                        <a:t>Students per Unit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2018 Students per 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 Change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96">
                <a:tc gridSpan="6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/>
                        <a:t>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800 sf &amp; Under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49,705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12,866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0.259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0.114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127%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801 to 1,399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231,077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71,615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0.310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0.209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44324165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1,400 to 1,999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153,887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43,957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0.286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0.297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-4%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14900985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2,000 to 3,599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124,581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36,595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0.294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0.319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-8%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28745444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3,600 sf or more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27,073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6,111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0.226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0.314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-28%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54058299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b="1" i="0" dirty="0"/>
                        <a:t>Total/Weighted Average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chemeClr val="tx1"/>
                          </a:solidFill>
                        </a:rPr>
                        <a:t>586,323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chemeClr val="tx1"/>
                          </a:solidFill>
                        </a:rPr>
                        <a:t>171,144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rgbClr val="FF0000"/>
                          </a:solidFill>
                        </a:rPr>
                        <a:t>0.292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0.250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F695AEC5-2737-4762-BD32-3DCF9322BAF2}"/>
              </a:ext>
            </a:extLst>
          </p:cNvPr>
          <p:cNvSpPr/>
          <p:nvPr/>
        </p:nvSpPr>
        <p:spPr>
          <a:xfrm>
            <a:off x="5770342" y="2639584"/>
            <a:ext cx="1307792" cy="347472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8748868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B48DC-2FB6-4170-9634-EF7CCDE27CC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Student Generation Rates (Traditional Schools)</a:t>
            </a:r>
            <a:endParaRPr lang="en-US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6643382"/>
              </p:ext>
            </p:extLst>
          </p:nvPr>
        </p:nvGraphicFramePr>
        <p:xfrm>
          <a:off x="674692" y="2639584"/>
          <a:ext cx="10149840" cy="34747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68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162704472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3203551396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269162058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895942346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4027032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Land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Total Housing Units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Number of Students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none" dirty="0"/>
                        <a:t>Students per Unit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2018 Students per 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SGR % Change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Housing Units % Change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Students % Change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96">
                <a:tc gridSpan="8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/>
                        <a:t>Residential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1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1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800 sf &amp; Under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49,705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12,866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0.259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0.114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127%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-28%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801 to 1,399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231,077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71,615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0.310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0.209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-7%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37%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44324165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1,400 to 1,999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153,887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43,957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0.286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0.297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-4%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14900985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2,000 to 3,599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124,581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36,595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0.294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0.319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-8%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-8%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28745444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3,600 sf or more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27,073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6,111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0.226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0.314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-28%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-55%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-68%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054058299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b="1" i="0" dirty="0"/>
                        <a:t>Total/Weighted Average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chemeClr val="tx1"/>
                          </a:solidFill>
                        </a:rPr>
                        <a:t>586,323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chemeClr val="tx1"/>
                          </a:solidFill>
                        </a:rPr>
                        <a:t>171,144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rgbClr val="FF0000"/>
                          </a:solidFill>
                        </a:rPr>
                        <a:t>0.292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0.250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-9%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F695AEC5-2737-4762-BD32-3DCF9322BAF2}"/>
              </a:ext>
            </a:extLst>
          </p:cNvPr>
          <p:cNvSpPr/>
          <p:nvPr/>
        </p:nvSpPr>
        <p:spPr>
          <a:xfrm>
            <a:off x="5353032" y="2639584"/>
            <a:ext cx="1089809" cy="347472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6629619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84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Calculated School Impact Fee Rates</a:t>
            </a:r>
            <a:endParaRPr lang="en-US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432465"/>
              </p:ext>
            </p:extLst>
          </p:nvPr>
        </p:nvGraphicFramePr>
        <p:xfrm>
          <a:off x="674692" y="2604821"/>
          <a:ext cx="9635386" cy="3108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45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1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52738837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52977346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843475829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Residential Land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Students per 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none" dirty="0"/>
                        <a:t>Net Impact Cost per Student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Fully Calculated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Current Adopted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Maximum Allowable Fee*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96">
                <a:tc gridSpan="7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/>
                        <a:t>Residential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800 sf &amp; Under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0.259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$28,306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$7,331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$2,362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$3,543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801 to 1,399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0.310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$28,306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$8,775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$4,330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$6,495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4324165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1,400 to 1,999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0.286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$28,306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$8,096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$6,153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$8,096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4900985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2,000 to 3,599 sf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0.294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$28,306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$8,322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$6,608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$8,322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8745444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800" dirty="0"/>
                        <a:t>3,600 sf or more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0.226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$28,306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$6,397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$6,506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$6,397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4058299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F695AEC5-2737-4762-BD32-3DCF9322BAF2}"/>
              </a:ext>
            </a:extLst>
          </p:cNvPr>
          <p:cNvSpPr/>
          <p:nvPr/>
        </p:nvSpPr>
        <p:spPr>
          <a:xfrm>
            <a:off x="6182210" y="2604821"/>
            <a:ext cx="1358768" cy="310896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EE25D5-09E9-4322-9FF0-50495C64DE63}"/>
              </a:ext>
            </a:extLst>
          </p:cNvPr>
          <p:cNvSpPr txBox="1"/>
          <p:nvPr/>
        </p:nvSpPr>
        <p:spPr>
          <a:xfrm>
            <a:off x="674692" y="5780883"/>
            <a:ext cx="10039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*Over the next four years</a:t>
            </a:r>
          </a:p>
        </p:txBody>
      </p:sp>
    </p:spTree>
    <p:extLst>
      <p:ext uri="{BB962C8B-B14F-4D97-AF65-F5344CB8AC3E}">
        <p14:creationId xmlns:p14="http://schemas.microsoft.com/office/powerpoint/2010/main" val="2854002285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752C1-8977-4232-96F0-5F4079BC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85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89F8AD8-7BDB-40BA-9982-C18738C69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Impact Fee Component Changes since 2014-18 Study:</a:t>
            </a:r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CD58C39-E188-4A97-9FC9-D233151C1D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6394628"/>
              </p:ext>
            </p:extLst>
          </p:nvPr>
        </p:nvGraphicFramePr>
        <p:xfrm>
          <a:off x="976543" y="2795925"/>
          <a:ext cx="8735628" cy="2834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636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99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0326">
                  <a:extLst>
                    <a:ext uri="{9D8B030D-6E8A-4147-A177-3AD203B41FA5}">
                      <a16:colId xmlns:a16="http://schemas.microsoft.com/office/drawing/2014/main" val="4252248806"/>
                    </a:ext>
                  </a:extLst>
                </a:gridCol>
                <a:gridCol w="12517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Input Variable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2014-18 Study (Adopted @95%)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2021 Study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 Change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dirty="0"/>
                        <a:t>Residential 2,000 – 3,599 sf (per du)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8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Total Impact Cost per Student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$28,338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$33,273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+17%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254423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Total Credit per Student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$6,531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$4,967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-24%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4795978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1" i="0" dirty="0"/>
                        <a:t>Net Impact Cost per Student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chemeClr val="tx1"/>
                          </a:solidFill>
                        </a:rPr>
                        <a:t>$21,807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$28,306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+30%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254503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r>
                        <a:rPr lang="en-US" sz="1800" b="0" i="0" dirty="0"/>
                        <a:t>Student Generation Rate per Unit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solidFill>
                            <a:schemeClr val="tx1"/>
                          </a:solidFill>
                        </a:rPr>
                        <a:t>0.319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0.294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2014">
                <a:tc>
                  <a:txBody>
                    <a:bodyPr/>
                    <a:lstStyle/>
                    <a:p>
                      <a:pPr algn="l"/>
                      <a:r>
                        <a:rPr lang="en-US" sz="1800" b="1" i="0" baseline="0" dirty="0">
                          <a:solidFill>
                            <a:srgbClr val="FF0000"/>
                          </a:solidFill>
                        </a:rPr>
                        <a:t>Calculated Impact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0" dirty="0">
                          <a:solidFill>
                            <a:srgbClr val="FF0000"/>
                          </a:solidFill>
                        </a:rPr>
                        <a:t>$6,956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$8,322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+20%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8534B1A2-9AB8-46B3-91BB-A7C18BB4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</p:spTree>
    <p:extLst>
      <p:ext uri="{BB962C8B-B14F-4D97-AF65-F5344CB8AC3E}">
        <p14:creationId xmlns:p14="http://schemas.microsoft.com/office/powerpoint/2010/main" val="3769519775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86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079" y="1621433"/>
            <a:ext cx="7295954" cy="71636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School Impact Fee Rate Comparison</a:t>
            </a:r>
            <a:endParaRPr lang="en-US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6193079"/>
              </p:ext>
            </p:extLst>
          </p:nvPr>
        </p:nvGraphicFramePr>
        <p:xfrm>
          <a:off x="870102" y="2393180"/>
          <a:ext cx="7132320" cy="3840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26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1527388372"/>
                    </a:ext>
                  </a:extLst>
                </a:gridCol>
              </a:tblGrid>
              <a:tr h="71207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Residential Land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Date of Last Update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Adoption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none" dirty="0"/>
                        <a:t>Single Family Rate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SFR Rate @ 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Miami-Dade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$2,448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$2,448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Marion County*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$3,967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$3,516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4324165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Citrus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$1,660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$4,117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4900985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Volusia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66%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$2,942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$4,483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8745444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Indian River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28%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$1,310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$4,680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4058299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St Johns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$5,016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$4,725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950348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Flagler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76%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$3,600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$4,756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3799322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Nassau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$5,431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$5,431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86749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b="0" i="0" dirty="0"/>
                        <a:t>St Lucie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/>
                        <a:t>2009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$6,786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$5,447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766DCB4-1669-405A-9C5D-880F12BDE7BD}"/>
              </a:ext>
            </a:extLst>
          </p:cNvPr>
          <p:cNvSpPr txBox="1"/>
          <p:nvPr/>
        </p:nvSpPr>
        <p:spPr>
          <a:xfrm>
            <a:off x="785001" y="6272687"/>
            <a:ext cx="10039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All fees charged per dwelling unit; rate shown for 2,000 sf single family tier</a:t>
            </a:r>
          </a:p>
          <a:p>
            <a:r>
              <a:rPr lang="en-US" sz="1000" dirty="0">
                <a:solidFill>
                  <a:schemeClr val="bg1"/>
                </a:solidFill>
              </a:rPr>
              <a:t>*Fees suspended until January 2023</a:t>
            </a:r>
          </a:p>
        </p:txBody>
      </p:sp>
    </p:spTree>
    <p:extLst>
      <p:ext uri="{BB962C8B-B14F-4D97-AF65-F5344CB8AC3E}">
        <p14:creationId xmlns:p14="http://schemas.microsoft.com/office/powerpoint/2010/main" val="2786743416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87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School Impact Fee Rate Comparison</a:t>
            </a:r>
            <a:endParaRPr lang="en-US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777866"/>
              </p:ext>
            </p:extLst>
          </p:nvPr>
        </p:nvGraphicFramePr>
        <p:xfrm>
          <a:off x="813658" y="2526643"/>
          <a:ext cx="7271190" cy="3840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26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7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9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9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9048">
                  <a:extLst>
                    <a:ext uri="{9D8B030D-6E8A-4147-A177-3AD203B41FA5}">
                      <a16:colId xmlns:a16="http://schemas.microsoft.com/office/drawing/2014/main" val="1527388372"/>
                    </a:ext>
                  </a:extLst>
                </a:gridCol>
              </a:tblGrid>
              <a:tr h="71207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Residential Land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Date of Last Update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Adoption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none" dirty="0"/>
                        <a:t>Single Family Rate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SFR Rate @ 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b="0" i="0" dirty="0"/>
                        <a:t>Lee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/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53%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$2,879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$5,484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Martin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$5,567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$5,567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4324165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Manatee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$6,127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$6,127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4900985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Hernando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$3,167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$6,352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8745444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Palm Beach County - Adopted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2014-1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95%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$6,608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$6,956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4058299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Sarasota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26%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$2,032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$7,835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950348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Hillsborough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$8,227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$8,227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3799322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Palm Beach County - Calculated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N/A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$8,322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86749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b="0" i="0" dirty="0"/>
                        <a:t>Lake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/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$8,927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$8,927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6177251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88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School Impact Fee Rate Comparison</a:t>
            </a:r>
            <a:endParaRPr lang="en-US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4512893"/>
              </p:ext>
            </p:extLst>
          </p:nvPr>
        </p:nvGraphicFramePr>
        <p:xfrm>
          <a:off x="768501" y="2518909"/>
          <a:ext cx="7132320" cy="3505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26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1527388372"/>
                    </a:ext>
                  </a:extLst>
                </a:gridCol>
              </a:tblGrid>
              <a:tr h="71207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Residential Land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Date of Last Update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Adoption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none" dirty="0"/>
                        <a:t>Single Family Rate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SFR Rate @ 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b="0" i="0" dirty="0"/>
                        <a:t>Pasco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/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79%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$7,128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i="0" dirty="0">
                          <a:solidFill>
                            <a:schemeClr val="tx1"/>
                          </a:solidFill>
                        </a:rPr>
                        <a:t>$9,028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Broward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74%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$7,047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$9,516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4324165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Clay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77%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$7,034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$9,096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4900985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Orange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96%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$9,148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$9,513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8745444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Brevard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$5,097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$10,193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4058299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Collier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67%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$8,790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$11,164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950348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r>
                        <a:rPr lang="en-US" sz="1600" dirty="0"/>
                        <a:t>Seminole County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73%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$9,000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$12,322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3799322"/>
                  </a:ext>
                </a:extLst>
              </a:tr>
              <a:tr h="21250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Osceola County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$11,823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$11,823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867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0241054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School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89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12" y="1771654"/>
            <a:ext cx="11354764" cy="4814341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Revenue Projections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Based on permitting levels from 2015+</a:t>
            </a:r>
            <a:endParaRPr lang="en-US" sz="3200" dirty="0"/>
          </a:p>
          <a:p>
            <a:pPr lvl="2">
              <a:lnSpc>
                <a:spcPct val="120000"/>
              </a:lnSpc>
            </a:pPr>
            <a:r>
              <a:rPr lang="en-US" sz="2800" dirty="0"/>
              <a:t>Full calculated rates ≈$32.2 million per year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Max allowable rates ≈</a:t>
            </a:r>
            <a:r>
              <a:rPr lang="en-US" sz="2800" u="sng" dirty="0"/>
              <a:t>$28.4 million per year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Examples of projects eligible for impact fee funding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Scripps/Gardens Area ES: $30 million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West Acreage Area ES:  $30 million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Western Communities HS:  $93 million</a:t>
            </a:r>
          </a:p>
          <a:p>
            <a:pPr lvl="2">
              <a:lnSpc>
                <a:spcPct val="120000"/>
              </a:lnSpc>
            </a:pPr>
            <a:r>
              <a:rPr lang="en-US" sz="2800" dirty="0"/>
              <a:t>West Delray Area ES:  $42 million</a:t>
            </a:r>
          </a:p>
          <a:p>
            <a:pPr lvl="2">
              <a:lnSpc>
                <a:spcPct val="120000"/>
              </a:lnSpc>
            </a:pPr>
            <a:endParaRPr lang="en-US" sz="2800" dirty="0"/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  <a:p>
            <a:pPr marL="914400" lvl="2" indent="0">
              <a:lnSpc>
                <a:spcPct val="120000"/>
              </a:lnSpc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1921074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C000"/>
                </a:solidFill>
              </a:rPr>
              <a:t>HB 337 in 2021:</a:t>
            </a:r>
          </a:p>
          <a:p>
            <a:r>
              <a:rPr lang="en-US" dirty="0"/>
              <a:t>Limit on fee increases:</a:t>
            </a:r>
          </a:p>
          <a:p>
            <a:pPr lvl="1"/>
            <a:r>
              <a:rPr lang="en-US" dirty="0"/>
              <a:t>No more than 12.5% per year</a:t>
            </a:r>
          </a:p>
          <a:p>
            <a:pPr lvl="1"/>
            <a:r>
              <a:rPr lang="en-US" dirty="0"/>
              <a:t>Cannot be increased more than 50%</a:t>
            </a:r>
          </a:p>
          <a:p>
            <a:pPr lvl="1"/>
            <a:r>
              <a:rPr lang="en-US" dirty="0"/>
              <a:t>Cannot be increased more than once every four years</a:t>
            </a:r>
          </a:p>
          <a:p>
            <a:r>
              <a:rPr lang="en-US" dirty="0"/>
              <a:t>Exception:</a:t>
            </a:r>
          </a:p>
          <a:p>
            <a:pPr lvl="1"/>
            <a:r>
              <a:rPr lang="en-US" dirty="0"/>
              <a:t>A study within the past 12 months demonstrating extraordinary circumstances</a:t>
            </a:r>
          </a:p>
          <a:p>
            <a:pPr lvl="1"/>
            <a:r>
              <a:rPr lang="en-US" dirty="0"/>
              <a:t>Two public workshops to discuss the extraordinary circumstances</a:t>
            </a:r>
          </a:p>
          <a:p>
            <a:pPr lvl="1"/>
            <a:r>
              <a:rPr lang="en-US" dirty="0"/>
              <a:t>Increase to be approved by 2/3</a:t>
            </a:r>
            <a:r>
              <a:rPr lang="en-US" baseline="30000" dirty="0"/>
              <a:t>rd</a:t>
            </a:r>
            <a:r>
              <a:rPr lang="en-US" dirty="0"/>
              <a:t> of the governing body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77C76BF-01A9-48A1-9A7A-AA65AF5A8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405" y="-1"/>
            <a:ext cx="10153072" cy="1566053"/>
          </a:xfrm>
        </p:spPr>
        <p:txBody>
          <a:bodyPr>
            <a:normAutofit/>
          </a:bodyPr>
          <a:lstStyle/>
          <a:p>
            <a:r>
              <a:rPr lang="en-US" sz="6000" dirty="0"/>
              <a:t>Background/Purpose</a:t>
            </a:r>
          </a:p>
        </p:txBody>
      </p:sp>
    </p:spTree>
    <p:extLst>
      <p:ext uri="{BB962C8B-B14F-4D97-AF65-F5344CB8AC3E}">
        <p14:creationId xmlns:p14="http://schemas.microsoft.com/office/powerpoint/2010/main" val="1030284969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EE9A52-5660-47C7-AEE0-62093FFD6C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3" r="10433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473" y="2950387"/>
            <a:ext cx="3199327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  <a:latin typeface="+mj-lt"/>
              </a:rPr>
              <a:t>Transportation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04319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12B48DC-2FB6-4170-9634-EF7CCDE27CCB}" type="slidenum">
              <a:rPr lang="en-US" sz="11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90</a:t>
            </a:fld>
            <a:endParaRPr lang="en-US" sz="11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33874999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91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C20D211-1FFB-4BF8-974B-03B4C0B48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767" y="-1"/>
            <a:ext cx="9822709" cy="1566053"/>
          </a:xfrm>
        </p:spPr>
        <p:txBody>
          <a:bodyPr>
            <a:normAutofit/>
          </a:bodyPr>
          <a:lstStyle/>
          <a:p>
            <a:r>
              <a:rPr lang="en-US" sz="6000" dirty="0"/>
              <a:t>Transportation:</a:t>
            </a:r>
            <a:br>
              <a:rPr lang="en-US" sz="6000" dirty="0"/>
            </a:br>
            <a:r>
              <a:rPr lang="en-US" sz="3600" dirty="0"/>
              <a:t>Consumption-Based</a:t>
            </a:r>
            <a:endParaRPr lang="en-US" sz="6000" dirty="0"/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A720F1E6-D0EE-49EA-AA89-616F804BE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8345" y="5388313"/>
            <a:ext cx="2291464" cy="94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Total Impact Cost 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≈</a:t>
            </a:r>
            <a:r>
              <a:rPr lang="en-US" sz="2800" b="1" dirty="0">
                <a:solidFill>
                  <a:schemeClr val="bg1"/>
                </a:solidFill>
              </a:rPr>
              <a:t>$6,700</a:t>
            </a:r>
          </a:p>
        </p:txBody>
      </p:sp>
      <p:sp>
        <p:nvSpPr>
          <p:cNvPr id="10" name="Text Box 49">
            <a:extLst>
              <a:ext uri="{FF2B5EF4-FFF2-40B4-BE49-F238E27FC236}">
                <a16:creationId xmlns:a16="http://schemas.microsoft.com/office/drawing/2014/main" id="{CABFD3C0-3AB9-4249-9142-71303E51D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3739" y="5562381"/>
            <a:ext cx="225146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17 vehicle-miles of daily travel</a:t>
            </a:r>
          </a:p>
        </p:txBody>
      </p:sp>
      <p:sp>
        <p:nvSpPr>
          <p:cNvPr id="12" name="Text Box 79">
            <a:extLst>
              <a:ext uri="{FF2B5EF4-FFF2-40B4-BE49-F238E27FC236}">
                <a16:creationId xmlns:a16="http://schemas.microsoft.com/office/drawing/2014/main" id="{AB7DD60C-518D-42F6-BBC1-353E78250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5292" y="1928993"/>
            <a:ext cx="1573611" cy="94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Capacity 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≈</a:t>
            </a:r>
            <a:r>
              <a:rPr lang="en-US" sz="2800" b="1" dirty="0">
                <a:solidFill>
                  <a:schemeClr val="bg1"/>
                </a:solidFill>
              </a:rPr>
              <a:t>14,000 </a:t>
            </a:r>
          </a:p>
        </p:txBody>
      </p:sp>
      <p:sp>
        <p:nvSpPr>
          <p:cNvPr id="13" name="Text Box 88">
            <a:extLst>
              <a:ext uri="{FF2B5EF4-FFF2-40B4-BE49-F238E27FC236}">
                <a16:creationId xmlns:a16="http://schemas.microsoft.com/office/drawing/2014/main" id="{E0E0A676-663F-4E1F-BDFB-7AD739DD5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4975" y="1972001"/>
            <a:ext cx="326189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Vehicle-miles of capacity 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≈</a:t>
            </a:r>
            <a:r>
              <a:rPr lang="en-US" sz="2800" b="1" dirty="0">
                <a:solidFill>
                  <a:schemeClr val="bg1"/>
                </a:solidFill>
              </a:rPr>
              <a:t>$400 </a:t>
            </a:r>
          </a:p>
        </p:txBody>
      </p:sp>
      <p:sp>
        <p:nvSpPr>
          <p:cNvPr id="14" name="Text Box 91">
            <a:extLst>
              <a:ext uri="{FF2B5EF4-FFF2-40B4-BE49-F238E27FC236}">
                <a16:creationId xmlns:a16="http://schemas.microsoft.com/office/drawing/2014/main" id="{E88148F3-C072-4683-96B2-8FAC5C067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153" y="5153122"/>
            <a:ext cx="3807185" cy="1177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Total Credit 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≈</a:t>
            </a:r>
            <a:r>
              <a:rPr lang="en-US" sz="2800" b="1" dirty="0">
                <a:solidFill>
                  <a:schemeClr val="bg1"/>
                </a:solidFill>
              </a:rPr>
              <a:t>$800</a:t>
            </a:r>
          </a:p>
          <a:p>
            <a:pPr algn="ctr"/>
            <a:r>
              <a:rPr lang="en-US" sz="3200" b="1" dirty="0">
                <a:solidFill>
                  <a:srgbClr val="FFC000"/>
                </a:solidFill>
              </a:rPr>
              <a:t>Net Fee ≈$5,900</a:t>
            </a:r>
          </a:p>
          <a:p>
            <a:pPr algn="ctr"/>
            <a:endParaRPr lang="en-US" sz="1050" b="1" dirty="0">
              <a:solidFill>
                <a:srgbClr val="FFC000"/>
              </a:solidFill>
            </a:endParaRPr>
          </a:p>
        </p:txBody>
      </p:sp>
      <p:sp>
        <p:nvSpPr>
          <p:cNvPr id="15" name="Text Box 100">
            <a:extLst>
              <a:ext uri="{FF2B5EF4-FFF2-40B4-BE49-F238E27FC236}">
                <a16:creationId xmlns:a16="http://schemas.microsoft.com/office/drawing/2014/main" id="{3DA16322-DD74-4AEB-B0DC-DE783F259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0653" y="2062729"/>
            <a:ext cx="7556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÷</a:t>
            </a:r>
          </a:p>
        </p:txBody>
      </p:sp>
      <p:sp>
        <p:nvSpPr>
          <p:cNvPr id="16" name="Text Box 101">
            <a:extLst>
              <a:ext uri="{FF2B5EF4-FFF2-40B4-BE49-F238E27FC236}">
                <a16:creationId xmlns:a16="http://schemas.microsoft.com/office/drawing/2014/main" id="{B781510E-CE7B-423C-A4E3-8970FA9F2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3589" y="2014320"/>
            <a:ext cx="7556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17" name="Text Box 102">
            <a:extLst>
              <a:ext uri="{FF2B5EF4-FFF2-40B4-BE49-F238E27FC236}">
                <a16:creationId xmlns:a16="http://schemas.microsoft.com/office/drawing/2014/main" id="{E5A8B99E-EFFF-47A2-82A1-7AC5EF20D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4956" y="5703333"/>
            <a:ext cx="3545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8" name="Text Box 103">
            <a:extLst>
              <a:ext uri="{FF2B5EF4-FFF2-40B4-BE49-F238E27FC236}">
                <a16:creationId xmlns:a16="http://schemas.microsoft.com/office/drawing/2014/main" id="{6B0E85B8-4C1E-4F16-BADE-C9BDF7C3B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2859" y="5581846"/>
            <a:ext cx="6208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≈</a:t>
            </a:r>
          </a:p>
        </p:txBody>
      </p:sp>
      <p:sp>
        <p:nvSpPr>
          <p:cNvPr id="19" name="AutoShape 50">
            <a:hlinkClick r:id="" action="ppaction://noaction"/>
            <a:extLst>
              <a:ext uri="{FF2B5EF4-FFF2-40B4-BE49-F238E27FC236}">
                <a16:creationId xmlns:a16="http://schemas.microsoft.com/office/drawing/2014/main" id="{0CE06698-EC12-4B83-8AA2-05E62E7D419E}"/>
              </a:ext>
            </a:extLst>
          </p:cNvPr>
          <p:cNvSpPr>
            <a:spLocks noChangeArrowheads="1"/>
          </p:cNvSpPr>
          <p:nvPr/>
        </p:nvSpPr>
        <p:spPr bwMode="auto">
          <a:xfrm rot="5500622" flipV="1">
            <a:off x="1143104" y="2623255"/>
            <a:ext cx="1262063" cy="465138"/>
          </a:xfrm>
          <a:prstGeom prst="curvedDownArrow">
            <a:avLst>
              <a:gd name="adj1" fmla="val 1608"/>
              <a:gd name="adj2" fmla="val 55874"/>
              <a:gd name="adj3" fmla="val 33333"/>
            </a:avLst>
          </a:prstGeom>
          <a:solidFill>
            <a:srgbClr val="FF3300"/>
          </a:solidFill>
          <a:ln w="9525">
            <a:solidFill>
              <a:schemeClr val="bg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AutoShape 41">
            <a:hlinkClick r:id="" action="ppaction://noaction"/>
            <a:extLst>
              <a:ext uri="{FF2B5EF4-FFF2-40B4-BE49-F238E27FC236}">
                <a16:creationId xmlns:a16="http://schemas.microsoft.com/office/drawing/2014/main" id="{9F4F1256-6B8E-4104-8AA0-52C7EAD17196}"/>
              </a:ext>
            </a:extLst>
          </p:cNvPr>
          <p:cNvSpPr>
            <a:spLocks noChangeArrowheads="1"/>
          </p:cNvSpPr>
          <p:nvPr/>
        </p:nvSpPr>
        <p:spPr bwMode="auto">
          <a:xfrm rot="16099378" flipV="1">
            <a:off x="10196842" y="4414162"/>
            <a:ext cx="762000" cy="418204"/>
          </a:xfrm>
          <a:prstGeom prst="curvedDownArrow">
            <a:avLst>
              <a:gd name="adj1" fmla="val 1082"/>
              <a:gd name="adj2" fmla="val 37583"/>
              <a:gd name="adj3" fmla="val 33333"/>
            </a:avLst>
          </a:prstGeom>
          <a:solidFill>
            <a:srgbClr val="FF0000"/>
          </a:solidFill>
          <a:ln w="9525">
            <a:solidFill>
              <a:schemeClr val="bg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1" name="Object 48">
            <a:extLst>
              <a:ext uri="{FF2B5EF4-FFF2-40B4-BE49-F238E27FC236}">
                <a16:creationId xmlns:a16="http://schemas.microsoft.com/office/drawing/2014/main" id="{FF2B22FE-C607-4F93-975D-8A52F2B102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1789891"/>
              </p:ext>
            </p:extLst>
          </p:nvPr>
        </p:nvGraphicFramePr>
        <p:xfrm>
          <a:off x="8935530" y="4718091"/>
          <a:ext cx="1303337" cy="760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4" name="CorelDRAW" r:id="rId3" imgW="0" imgH="0" progId="CorelDraw.Graphic.8">
                  <p:embed/>
                </p:oleObj>
              </mc:Choice>
              <mc:Fallback>
                <p:oleObj name="CorelDRAW" r:id="rId3" imgW="0" imgH="0" progId="CorelDraw.Graphic.8">
                  <p:embed/>
                  <p:pic>
                    <p:nvPicPr>
                      <p:cNvPr id="87" name="Object 48"/>
                      <p:cNvPicPr/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8935530" y="4718091"/>
                        <a:ext cx="1303337" cy="760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90">
            <a:extLst>
              <a:ext uri="{FF2B5EF4-FFF2-40B4-BE49-F238E27FC236}">
                <a16:creationId xmlns:a16="http://schemas.microsoft.com/office/drawing/2014/main" id="{86DD2624-33C8-4D43-92AB-58D219C6F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9767" y="1928993"/>
            <a:ext cx="233863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</a:rPr>
              <a:t>One Lane Mile 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≈</a:t>
            </a:r>
            <a:r>
              <a:rPr lang="en-US" sz="2800" b="1" dirty="0">
                <a:solidFill>
                  <a:schemeClr val="bg1"/>
                </a:solidFill>
              </a:rPr>
              <a:t>$5.6 M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2D16054-F41B-44DE-B9A7-0823EB1FB3A3}"/>
              </a:ext>
            </a:extLst>
          </p:cNvPr>
          <p:cNvGrpSpPr/>
          <p:nvPr/>
        </p:nvGrpSpPr>
        <p:grpSpPr>
          <a:xfrm>
            <a:off x="2086041" y="3094130"/>
            <a:ext cx="8202861" cy="1493337"/>
            <a:chOff x="2587920" y="3093539"/>
            <a:chExt cx="8202861" cy="1493337"/>
          </a:xfrm>
        </p:grpSpPr>
        <p:sp>
          <p:nvSpPr>
            <p:cNvPr id="24" name="Rectangle 4">
              <a:extLst>
                <a:ext uri="{FF2B5EF4-FFF2-40B4-BE49-F238E27FC236}">
                  <a16:creationId xmlns:a16="http://schemas.microsoft.com/office/drawing/2014/main" id="{19922410-31AB-41B2-9EF8-F4CCC57AFB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942683" y="-261223"/>
              <a:ext cx="1493336" cy="82028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8">
              <a:extLst>
                <a:ext uri="{FF2B5EF4-FFF2-40B4-BE49-F238E27FC236}">
                  <a16:creationId xmlns:a16="http://schemas.microsoft.com/office/drawing/2014/main" id="{34D756B6-FE83-46D7-B319-C0F887A0F4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1761" y="3872931"/>
              <a:ext cx="8118985" cy="0"/>
            </a:xfrm>
            <a:prstGeom prst="line">
              <a:avLst/>
            </a:prstGeom>
            <a:solidFill>
              <a:schemeClr val="accent1"/>
            </a:solidFill>
            <a:ln w="22225">
              <a:solidFill>
                <a:srgbClr val="FFFF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9">
              <a:extLst>
                <a:ext uri="{FF2B5EF4-FFF2-40B4-BE49-F238E27FC236}">
                  <a16:creationId xmlns:a16="http://schemas.microsoft.com/office/drawing/2014/main" id="{6AD925D3-E1F1-4AAA-AE51-8A5177A8F9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1762" y="3831721"/>
              <a:ext cx="8118984" cy="0"/>
            </a:xfrm>
            <a:prstGeom prst="line">
              <a:avLst/>
            </a:prstGeom>
            <a:solidFill>
              <a:schemeClr val="accent1"/>
            </a:solidFill>
            <a:ln w="22225">
              <a:solidFill>
                <a:srgbClr val="FFFF00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B1102FE-9FEE-4C23-B814-B372F8867BA9}"/>
                </a:ext>
              </a:extLst>
            </p:cNvPr>
            <p:cNvCxnSpPr/>
            <p:nvPr/>
          </p:nvCxnSpPr>
          <p:spPr>
            <a:xfrm>
              <a:off x="2636768" y="4148177"/>
              <a:ext cx="8105611" cy="0"/>
            </a:xfrm>
            <a:prstGeom prst="line">
              <a:avLst/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4">
              <a:extLst>
                <a:ext uri="{FF2B5EF4-FFF2-40B4-BE49-F238E27FC236}">
                  <a16:creationId xmlns:a16="http://schemas.microsoft.com/office/drawing/2014/main" id="{BD7B436F-2D86-4837-A400-6404745F91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656390" y="338531"/>
              <a:ext cx="62633" cy="8180327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B168587-04D4-414B-A921-1770CD4685F5}"/>
                </a:ext>
              </a:extLst>
            </p:cNvPr>
            <p:cNvCxnSpPr/>
            <p:nvPr/>
          </p:nvCxnSpPr>
          <p:spPr>
            <a:xfrm>
              <a:off x="3006165" y="4464304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6EB2346-3326-4DBE-A8FD-BA40CC7CECAC}"/>
                </a:ext>
              </a:extLst>
            </p:cNvPr>
            <p:cNvCxnSpPr/>
            <p:nvPr/>
          </p:nvCxnSpPr>
          <p:spPr>
            <a:xfrm>
              <a:off x="5160683" y="4464304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31A066C-EEC9-4AD4-9BFF-AB0A247D1FE8}"/>
                </a:ext>
              </a:extLst>
            </p:cNvPr>
            <p:cNvCxnSpPr/>
            <p:nvPr/>
          </p:nvCxnSpPr>
          <p:spPr>
            <a:xfrm>
              <a:off x="4709459" y="4464304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D75BFD6-032F-44D0-A49E-B4043F559197}"/>
                </a:ext>
              </a:extLst>
            </p:cNvPr>
            <p:cNvCxnSpPr/>
            <p:nvPr/>
          </p:nvCxnSpPr>
          <p:spPr>
            <a:xfrm>
              <a:off x="4247610" y="4464304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6162C4B-0BF3-4717-95C1-75BE761D0418}"/>
                </a:ext>
              </a:extLst>
            </p:cNvPr>
            <p:cNvCxnSpPr/>
            <p:nvPr/>
          </p:nvCxnSpPr>
          <p:spPr>
            <a:xfrm>
              <a:off x="3836894" y="4464304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71D9AFC-4389-49D4-9A1B-3F48A1D9A75C}"/>
                </a:ext>
              </a:extLst>
            </p:cNvPr>
            <p:cNvCxnSpPr/>
            <p:nvPr/>
          </p:nvCxnSpPr>
          <p:spPr>
            <a:xfrm>
              <a:off x="3397624" y="4464304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DB08E85-2C8B-4F8A-8F24-01F110400CF0}"/>
                </a:ext>
              </a:extLst>
            </p:cNvPr>
            <p:cNvCxnSpPr/>
            <p:nvPr/>
          </p:nvCxnSpPr>
          <p:spPr>
            <a:xfrm>
              <a:off x="8063465" y="4464304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2C8A75D-35A6-42C7-93EA-C67E18C8A116}"/>
                </a:ext>
              </a:extLst>
            </p:cNvPr>
            <p:cNvCxnSpPr/>
            <p:nvPr/>
          </p:nvCxnSpPr>
          <p:spPr>
            <a:xfrm>
              <a:off x="7611036" y="4464304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8409DB9-8109-4250-9F18-EBF1EE3B0B17}"/>
                </a:ext>
              </a:extLst>
            </p:cNvPr>
            <p:cNvCxnSpPr/>
            <p:nvPr/>
          </p:nvCxnSpPr>
          <p:spPr>
            <a:xfrm>
              <a:off x="7106025" y="4464304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73DFBCE-A89D-4D58-B205-C4908F8E0133}"/>
                </a:ext>
              </a:extLst>
            </p:cNvPr>
            <p:cNvCxnSpPr/>
            <p:nvPr/>
          </p:nvCxnSpPr>
          <p:spPr>
            <a:xfrm>
              <a:off x="6612965" y="4464304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77F708E-5880-477E-94C0-540171000105}"/>
                </a:ext>
              </a:extLst>
            </p:cNvPr>
            <p:cNvCxnSpPr/>
            <p:nvPr/>
          </p:nvCxnSpPr>
          <p:spPr>
            <a:xfrm>
              <a:off x="6161742" y="4464304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A18A399-F45D-42C8-89FC-582E53139A2B}"/>
                </a:ext>
              </a:extLst>
            </p:cNvPr>
            <p:cNvCxnSpPr/>
            <p:nvPr/>
          </p:nvCxnSpPr>
          <p:spPr>
            <a:xfrm>
              <a:off x="5665695" y="4464304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4815958-7C3D-4D66-B7DA-B3EE1CAB1CD0}"/>
                </a:ext>
              </a:extLst>
            </p:cNvPr>
            <p:cNvCxnSpPr/>
            <p:nvPr/>
          </p:nvCxnSpPr>
          <p:spPr>
            <a:xfrm>
              <a:off x="8570861" y="4464304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281642D-5A4B-469B-BAD0-D1EC3C79745E}"/>
                </a:ext>
              </a:extLst>
            </p:cNvPr>
            <p:cNvCxnSpPr/>
            <p:nvPr/>
          </p:nvCxnSpPr>
          <p:spPr>
            <a:xfrm>
              <a:off x="9081850" y="4464304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A727B2D-4F58-49E3-9963-ACCBA4C8C6AD}"/>
                </a:ext>
              </a:extLst>
            </p:cNvPr>
            <p:cNvCxnSpPr/>
            <p:nvPr/>
          </p:nvCxnSpPr>
          <p:spPr>
            <a:xfrm>
              <a:off x="10405638" y="4464304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F4C135E-91A1-4A7A-9368-A0B08F344512}"/>
                </a:ext>
              </a:extLst>
            </p:cNvPr>
            <p:cNvCxnSpPr/>
            <p:nvPr/>
          </p:nvCxnSpPr>
          <p:spPr>
            <a:xfrm>
              <a:off x="9534180" y="4464304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801118D-F2EF-4606-86FA-5953B42DDF7D}"/>
                </a:ext>
              </a:extLst>
            </p:cNvPr>
            <p:cNvCxnSpPr/>
            <p:nvPr/>
          </p:nvCxnSpPr>
          <p:spPr>
            <a:xfrm>
              <a:off x="9969356" y="4464304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172D875-BA75-4F25-8449-A60AF1C91D78}"/>
                </a:ext>
              </a:extLst>
            </p:cNvPr>
            <p:cNvCxnSpPr/>
            <p:nvPr/>
          </p:nvCxnSpPr>
          <p:spPr>
            <a:xfrm>
              <a:off x="2637972" y="3545968"/>
              <a:ext cx="8105611" cy="0"/>
            </a:xfrm>
            <a:prstGeom prst="line">
              <a:avLst/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">
              <a:extLst>
                <a:ext uri="{FF2B5EF4-FFF2-40B4-BE49-F238E27FC236}">
                  <a16:creationId xmlns:a16="http://schemas.microsoft.com/office/drawing/2014/main" id="{8BCECF32-6DEC-4FCB-935B-C50C03C57A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657464" y="-844273"/>
              <a:ext cx="60484" cy="8180328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D1247F4-4488-48ED-9222-E2E8CCA825C7}"/>
                </a:ext>
              </a:extLst>
            </p:cNvPr>
            <p:cNvCxnSpPr/>
            <p:nvPr/>
          </p:nvCxnSpPr>
          <p:spPr>
            <a:xfrm>
              <a:off x="2999933" y="3093539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C646B45-8559-4FEF-B67E-FEC2869426A1}"/>
                </a:ext>
              </a:extLst>
            </p:cNvPr>
            <p:cNvCxnSpPr/>
            <p:nvPr/>
          </p:nvCxnSpPr>
          <p:spPr>
            <a:xfrm>
              <a:off x="5154451" y="3093539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1034ABB-FAE2-4805-B8DB-46C9CBD72697}"/>
                </a:ext>
              </a:extLst>
            </p:cNvPr>
            <p:cNvCxnSpPr/>
            <p:nvPr/>
          </p:nvCxnSpPr>
          <p:spPr>
            <a:xfrm>
              <a:off x="4703227" y="3093539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6CF075B-3B6F-4389-A806-21AE6307DAA9}"/>
                </a:ext>
              </a:extLst>
            </p:cNvPr>
            <p:cNvCxnSpPr/>
            <p:nvPr/>
          </p:nvCxnSpPr>
          <p:spPr>
            <a:xfrm>
              <a:off x="4241378" y="3093539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87FFA6E-8C93-4E46-93E5-15C2CA4C7B52}"/>
                </a:ext>
              </a:extLst>
            </p:cNvPr>
            <p:cNvCxnSpPr/>
            <p:nvPr/>
          </p:nvCxnSpPr>
          <p:spPr>
            <a:xfrm>
              <a:off x="3830662" y="3093539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7E3F0DE-A216-4A96-83B1-AC5E5256D27D}"/>
                </a:ext>
              </a:extLst>
            </p:cNvPr>
            <p:cNvCxnSpPr/>
            <p:nvPr/>
          </p:nvCxnSpPr>
          <p:spPr>
            <a:xfrm>
              <a:off x="3391392" y="3093539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A31D1002-F265-4F1F-A4B8-DCADA9DC28C3}"/>
                </a:ext>
              </a:extLst>
            </p:cNvPr>
            <p:cNvCxnSpPr/>
            <p:nvPr/>
          </p:nvCxnSpPr>
          <p:spPr>
            <a:xfrm>
              <a:off x="8057233" y="3093539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028F9FF0-F485-45FB-8C9A-4E8EEDC4C7AD}"/>
                </a:ext>
              </a:extLst>
            </p:cNvPr>
            <p:cNvCxnSpPr/>
            <p:nvPr/>
          </p:nvCxnSpPr>
          <p:spPr>
            <a:xfrm>
              <a:off x="7604804" y="3093539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3FAE236-7BB9-41E1-B73C-DCB8A1BA108E}"/>
                </a:ext>
              </a:extLst>
            </p:cNvPr>
            <p:cNvCxnSpPr/>
            <p:nvPr/>
          </p:nvCxnSpPr>
          <p:spPr>
            <a:xfrm>
              <a:off x="7099793" y="3093539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3622C78-CA71-422C-8236-9724C86D3EC8}"/>
                </a:ext>
              </a:extLst>
            </p:cNvPr>
            <p:cNvCxnSpPr/>
            <p:nvPr/>
          </p:nvCxnSpPr>
          <p:spPr>
            <a:xfrm>
              <a:off x="6606733" y="3093539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99EE8F4-FBB5-4BF9-A50E-0DAAF6AD8824}"/>
                </a:ext>
              </a:extLst>
            </p:cNvPr>
            <p:cNvCxnSpPr/>
            <p:nvPr/>
          </p:nvCxnSpPr>
          <p:spPr>
            <a:xfrm>
              <a:off x="6155510" y="3093539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271830E-84E7-4789-BA45-FA6FA86C041A}"/>
                </a:ext>
              </a:extLst>
            </p:cNvPr>
            <p:cNvCxnSpPr/>
            <p:nvPr/>
          </p:nvCxnSpPr>
          <p:spPr>
            <a:xfrm>
              <a:off x="5659463" y="3093539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55DC1BD-D953-42F1-BF72-39B75F071E3B}"/>
                </a:ext>
              </a:extLst>
            </p:cNvPr>
            <p:cNvCxnSpPr/>
            <p:nvPr/>
          </p:nvCxnSpPr>
          <p:spPr>
            <a:xfrm>
              <a:off x="8564629" y="3093539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B177F551-586B-4CA6-86DD-0EE9D3F3FB40}"/>
                </a:ext>
              </a:extLst>
            </p:cNvPr>
            <p:cNvCxnSpPr/>
            <p:nvPr/>
          </p:nvCxnSpPr>
          <p:spPr>
            <a:xfrm>
              <a:off x="9075618" y="3093539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61095E6-0149-41C8-9E54-D56FC1FEFE30}"/>
                </a:ext>
              </a:extLst>
            </p:cNvPr>
            <p:cNvCxnSpPr/>
            <p:nvPr/>
          </p:nvCxnSpPr>
          <p:spPr>
            <a:xfrm>
              <a:off x="10399406" y="3093539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3EEFD06-9EB5-4439-A472-A118ADFDC4C8}"/>
                </a:ext>
              </a:extLst>
            </p:cNvPr>
            <p:cNvCxnSpPr/>
            <p:nvPr/>
          </p:nvCxnSpPr>
          <p:spPr>
            <a:xfrm>
              <a:off x="9527948" y="3093539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3703628-633D-4137-88D6-B9B374F4B20D}"/>
                </a:ext>
              </a:extLst>
            </p:cNvPr>
            <p:cNvCxnSpPr/>
            <p:nvPr/>
          </p:nvCxnSpPr>
          <p:spPr>
            <a:xfrm>
              <a:off x="9963124" y="3093539"/>
              <a:ext cx="0" cy="1225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3E30D127-CA17-411A-8BC6-B5B532833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3570" y="3215430"/>
              <a:ext cx="856133" cy="282524"/>
            </a:xfrm>
            <a:prstGeom prst="rect">
              <a:avLst/>
            </a:prstGeom>
            <a:scene3d>
              <a:camera prst="orthographicFront">
                <a:rot lat="0" lon="10799977" rev="0"/>
              </a:camera>
              <a:lightRig rig="threePt" dir="t"/>
            </a:scene3d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05997E9A-E750-4FC8-96AC-8D0C29E2F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4959" y="3826209"/>
              <a:ext cx="856133" cy="282524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EA6FC08B-84F1-4D58-B282-D3628586B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4529" y="3215430"/>
              <a:ext cx="856133" cy="282524"/>
            </a:xfrm>
            <a:prstGeom prst="rect">
              <a:avLst/>
            </a:prstGeom>
            <a:scene3d>
              <a:camera prst="orthographicFront">
                <a:rot lat="0" lon="10799977" rev="0"/>
              </a:camera>
              <a:lightRig rig="threePt" dir="t"/>
            </a:scene3d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54363B52-3904-41F6-9FF3-AE15DDBCE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2170" y="3463042"/>
              <a:ext cx="856133" cy="282524"/>
            </a:xfrm>
            <a:prstGeom prst="rect">
              <a:avLst/>
            </a:prstGeom>
            <a:scene3d>
              <a:camera prst="orthographicFront">
                <a:rot lat="0" lon="10799977" rev="0"/>
              </a:camera>
              <a:lightRig rig="threePt" dir="t"/>
            </a:scene3d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A81BC8B-A6D6-4220-A3D1-61BB75E76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8460" y="4094579"/>
              <a:ext cx="856133" cy="282524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</p:pic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E99EEE2A-E828-4415-B70B-1EB277A53C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623" y="5530878"/>
            <a:ext cx="1191680" cy="393254"/>
          </a:xfrm>
          <a:prstGeom prst="rect">
            <a:avLst/>
          </a:prstGeom>
          <a:scene3d>
            <a:camera prst="orthographicFront">
              <a:rot lat="0" lon="10799977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5461922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 animBg="1"/>
      <p:bldP spid="20" grpId="0" animBg="1"/>
      <p:bldP spid="2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51EAC-E946-446A-BD4E-6D2BC9B87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92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11162E0-9745-405C-B215-18393F0CB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767" y="-1"/>
            <a:ext cx="9822709" cy="1566053"/>
          </a:xfrm>
        </p:spPr>
        <p:txBody>
          <a:bodyPr>
            <a:normAutofit/>
          </a:bodyPr>
          <a:lstStyle/>
          <a:p>
            <a:r>
              <a:rPr lang="en-US" sz="6000" dirty="0"/>
              <a:t>Transportation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73F1A6C-B66C-43FC-87F0-2558037FA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b="1" i="1" dirty="0"/>
              <a:t>Demand Component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Sources:</a:t>
            </a:r>
          </a:p>
          <a:p>
            <a:pPr lvl="2">
              <a:lnSpc>
                <a:spcPct val="120000"/>
              </a:lnSpc>
            </a:pPr>
            <a:r>
              <a:rPr lang="en-US" sz="2400" dirty="0"/>
              <a:t>National ITE Reference (11</a:t>
            </a:r>
            <a:r>
              <a:rPr lang="en-US" sz="2400" baseline="30000" dirty="0"/>
              <a:t>th</a:t>
            </a:r>
            <a:r>
              <a:rPr lang="en-US" sz="2400" dirty="0"/>
              <a:t> Edition)</a:t>
            </a:r>
          </a:p>
          <a:p>
            <a:pPr lvl="2">
              <a:lnSpc>
                <a:spcPct val="120000"/>
              </a:lnSpc>
            </a:pPr>
            <a:r>
              <a:rPr lang="en-US" sz="2400" dirty="0"/>
              <a:t>Florida Studies Database</a:t>
            </a:r>
          </a:p>
          <a:p>
            <a:pPr lvl="2">
              <a:lnSpc>
                <a:spcPct val="120000"/>
              </a:lnSpc>
            </a:pPr>
            <a:r>
              <a:rPr lang="en-US" sz="2400" dirty="0"/>
              <a:t>Southeast Regional Planning Model (SERPM v8)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solidFill>
                  <a:srgbClr val="FFC000"/>
                </a:solidFill>
              </a:rPr>
              <a:t>Demand Calculation:</a:t>
            </a:r>
          </a:p>
          <a:p>
            <a:pPr lvl="2">
              <a:lnSpc>
                <a:spcPct val="120000"/>
              </a:lnSpc>
            </a:pPr>
            <a:r>
              <a:rPr lang="en-US" sz="2400" dirty="0"/>
              <a:t>Trip Gen. Rate x Trip Length x % New Trips</a:t>
            </a:r>
          </a:p>
        </p:txBody>
      </p:sp>
    </p:spTree>
    <p:extLst>
      <p:ext uri="{BB962C8B-B14F-4D97-AF65-F5344CB8AC3E}">
        <p14:creationId xmlns:p14="http://schemas.microsoft.com/office/powerpoint/2010/main" val="4113767647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752C1-8977-4232-96F0-5F4079BC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93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077602-745B-455C-8D25-6DA595AD6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767" y="-1"/>
            <a:ext cx="9822709" cy="1566053"/>
          </a:xfrm>
        </p:spPr>
        <p:txBody>
          <a:bodyPr>
            <a:normAutofit/>
          </a:bodyPr>
          <a:lstStyle/>
          <a:p>
            <a:r>
              <a:rPr lang="en-US" sz="6000" dirty="0"/>
              <a:t>Transportation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A988348-5789-47C5-879B-FF25ED6AA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4814341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b="1" i="1" dirty="0"/>
              <a:t>Cost Component</a:t>
            </a:r>
          </a:p>
          <a:p>
            <a:pPr lvl="1">
              <a:lnSpc>
                <a:spcPct val="120000"/>
              </a:lnSpc>
            </a:pPr>
            <a:r>
              <a:rPr lang="en-US" sz="2800" dirty="0"/>
              <a:t>Palm Beach County Roadway Improvements</a:t>
            </a:r>
          </a:p>
          <a:p>
            <a:pPr lvl="2">
              <a:lnSpc>
                <a:spcPct val="120000"/>
              </a:lnSpc>
            </a:pPr>
            <a:r>
              <a:rPr lang="en-US" sz="2400" dirty="0"/>
              <a:t>Roebuck Rd from Jog Rd to Haverhill Rd</a:t>
            </a:r>
          </a:p>
          <a:p>
            <a:pPr lvl="2">
              <a:lnSpc>
                <a:spcPct val="120000"/>
              </a:lnSpc>
            </a:pPr>
            <a:r>
              <a:rPr lang="en-US" sz="2400" dirty="0"/>
              <a:t>Lyons Rd from Clint Moore Rd to N. of LWDD L-39 Canal</a:t>
            </a:r>
          </a:p>
          <a:p>
            <a:pPr lvl="2">
              <a:lnSpc>
                <a:spcPct val="120000"/>
              </a:lnSpc>
            </a:pPr>
            <a:r>
              <a:rPr lang="en-US" sz="2400" dirty="0"/>
              <a:t>Hood Rd from E. of Florida Turnpike to W. of Central Blvd</a:t>
            </a:r>
          </a:p>
          <a:p>
            <a:pPr lvl="2">
              <a:lnSpc>
                <a:spcPct val="120000"/>
              </a:lnSpc>
            </a:pPr>
            <a:r>
              <a:rPr lang="en-US" sz="2400" dirty="0"/>
              <a:t>Silver Beach Rd from E. of Congress Ave to Old Dixie/Pres. Barack Obama Hwy</a:t>
            </a:r>
          </a:p>
          <a:p>
            <a:pPr lvl="2">
              <a:lnSpc>
                <a:spcPct val="120000"/>
              </a:lnSpc>
            </a:pPr>
            <a:r>
              <a:rPr lang="en-US" sz="2400" dirty="0">
                <a:solidFill>
                  <a:srgbClr val="FFC000"/>
                </a:solidFill>
              </a:rPr>
              <a:t>Construction Cost per Lane Mile </a:t>
            </a:r>
            <a:r>
              <a:rPr lang="en-US" sz="2400" b="1" dirty="0">
                <a:solidFill>
                  <a:srgbClr val="FFC000"/>
                </a:solidFill>
              </a:rPr>
              <a:t>≈$3.5 Million</a:t>
            </a:r>
          </a:p>
          <a:p>
            <a:pPr lvl="1">
              <a:lnSpc>
                <a:spcPct val="120000"/>
              </a:lnSpc>
            </a:pPr>
            <a:r>
              <a:rPr lang="en-US" sz="2800" dirty="0"/>
              <a:t>Recent new construction/lane addition projects throughout Florida</a:t>
            </a:r>
          </a:p>
          <a:p>
            <a:pPr lvl="2">
              <a:lnSpc>
                <a:spcPct val="120000"/>
              </a:lnSpc>
            </a:pPr>
            <a:r>
              <a:rPr lang="en-US" sz="2400" dirty="0">
                <a:solidFill>
                  <a:srgbClr val="FFC000"/>
                </a:solidFill>
              </a:rPr>
              <a:t>Construction Cost per Lane Mile </a:t>
            </a:r>
            <a:r>
              <a:rPr lang="en-US" sz="2400" b="1" dirty="0">
                <a:solidFill>
                  <a:srgbClr val="FFC000"/>
                </a:solidFill>
              </a:rPr>
              <a:t>≈$3.7 Million</a:t>
            </a:r>
            <a:endParaRPr lang="en-US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183633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752C1-8977-4232-96F0-5F4079BC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94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077602-745B-455C-8D25-6DA595AD6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767" y="-1"/>
            <a:ext cx="9822709" cy="1566053"/>
          </a:xfrm>
        </p:spPr>
        <p:txBody>
          <a:bodyPr>
            <a:normAutofit/>
          </a:bodyPr>
          <a:lstStyle/>
          <a:p>
            <a:r>
              <a:rPr lang="en-US" sz="6000" dirty="0"/>
              <a:t>Transportation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530B23-8008-4CFC-9977-F7155DDA0340}"/>
              </a:ext>
            </a:extLst>
          </p:cNvPr>
          <p:cNvSpPr txBox="1"/>
          <p:nvPr/>
        </p:nvSpPr>
        <p:spPr>
          <a:xfrm>
            <a:off x="191387" y="6467144"/>
            <a:ext cx="46357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Source: Florida Dept of Transportation, Long Range Estimates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0000000-0008-0000-00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7349637"/>
              </p:ext>
            </p:extLst>
          </p:nvPr>
        </p:nvGraphicFramePr>
        <p:xfrm>
          <a:off x="1080180" y="1658679"/>
          <a:ext cx="10031640" cy="4731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1F1449FE-13FB-4FCC-AD17-C5516CFA641C}"/>
              </a:ext>
            </a:extLst>
          </p:cNvPr>
          <p:cNvSpPr txBox="1"/>
          <p:nvPr/>
        </p:nvSpPr>
        <p:spPr>
          <a:xfrm>
            <a:off x="7441526" y="4954771"/>
            <a:ext cx="2854335" cy="82378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Construction Costs Continue to Increase</a:t>
            </a:r>
          </a:p>
        </p:txBody>
      </p:sp>
    </p:spTree>
    <p:extLst>
      <p:ext uri="{BB962C8B-B14F-4D97-AF65-F5344CB8AC3E}">
        <p14:creationId xmlns:p14="http://schemas.microsoft.com/office/powerpoint/2010/main" val="2982905409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752C1-8977-4232-96F0-5F4079BC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95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077602-745B-455C-8D25-6DA595AD6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767" y="-1"/>
            <a:ext cx="9822709" cy="1566053"/>
          </a:xfrm>
        </p:spPr>
        <p:txBody>
          <a:bodyPr>
            <a:normAutofit/>
          </a:bodyPr>
          <a:lstStyle/>
          <a:p>
            <a:r>
              <a:rPr lang="en-US" sz="6000" dirty="0"/>
              <a:t>Transportation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84479B-22EA-4542-8FB4-F82979C57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b="1" u="sng" dirty="0"/>
              <a:t>Estimated Cost per Lane Mile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3277C87-BE7C-483C-A138-2EE4EC72E9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2959510"/>
              </p:ext>
            </p:extLst>
          </p:nvPr>
        </p:nvGraphicFramePr>
        <p:xfrm>
          <a:off x="2462534" y="2971177"/>
          <a:ext cx="7108747" cy="2971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68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06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2422">
                  <a:extLst>
                    <a:ext uri="{9D8B030D-6E8A-4147-A177-3AD203B41FA5}">
                      <a16:colId xmlns:a16="http://schemas.microsoft.com/office/drawing/2014/main" val="2557238680"/>
                    </a:ext>
                  </a:extLst>
                </a:gridCol>
                <a:gridCol w="1687570">
                  <a:extLst>
                    <a:ext uri="{9D8B030D-6E8A-4147-A177-3AD203B41FA5}">
                      <a16:colId xmlns:a16="http://schemas.microsoft.com/office/drawing/2014/main" val="2031795017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Phase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County Roads*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State Roads*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County &amp; State Roads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/>
                        <a:t>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$347,000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$481,000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$438,000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/>
                        <a:t>Right-of-Way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$521,000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$655,000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$612,000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0177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/>
                        <a:t>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/>
                        <a:t>$3,475,000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$4,368,000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$4,082,000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dirty="0"/>
                        <a:t>CEI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u="sng" dirty="0"/>
                        <a:t>$313,000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u="sng" dirty="0"/>
                        <a:t>$481,000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u="sng" dirty="0"/>
                        <a:t>$427,000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/>
                        <a:t>$4,656,000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/>
                        <a:t>$5,985,000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/>
                        <a:t>$5,559,000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3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43776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b="0" dirty="0"/>
                        <a:t>Lane Mile Distribution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32%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68%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8994838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E063A0FA-BC8D-4F63-ADC5-B7180E6A6DE7}"/>
              </a:ext>
            </a:extLst>
          </p:cNvPr>
          <p:cNvSpPr/>
          <p:nvPr/>
        </p:nvSpPr>
        <p:spPr>
          <a:xfrm>
            <a:off x="7879910" y="5131946"/>
            <a:ext cx="1691371" cy="33724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925F70-75EC-40B5-92F1-9A17852D7602}"/>
              </a:ext>
            </a:extLst>
          </p:cNvPr>
          <p:cNvSpPr txBox="1"/>
          <p:nvPr/>
        </p:nvSpPr>
        <p:spPr>
          <a:xfrm>
            <a:off x="2462534" y="6053756"/>
            <a:ext cx="6224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*Includes slight cost reduction for future roads that will have open drainage design elements</a:t>
            </a:r>
          </a:p>
        </p:txBody>
      </p:sp>
    </p:spTree>
    <p:extLst>
      <p:ext uri="{BB962C8B-B14F-4D97-AF65-F5344CB8AC3E}">
        <p14:creationId xmlns:p14="http://schemas.microsoft.com/office/powerpoint/2010/main" val="3419369333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752C1-8977-4232-96F0-5F4079BC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96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077602-745B-455C-8D25-6DA595AD6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767" y="-1"/>
            <a:ext cx="9822709" cy="1566053"/>
          </a:xfrm>
        </p:spPr>
        <p:txBody>
          <a:bodyPr>
            <a:normAutofit/>
          </a:bodyPr>
          <a:lstStyle/>
          <a:p>
            <a:r>
              <a:rPr lang="en-US" sz="6000" dirty="0"/>
              <a:t>Transportation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0371FA4-1F7D-449B-9D21-F0E749244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b="1" u="sng" dirty="0"/>
              <a:t>Credit Component: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3CD5391-E501-4821-AA21-C0029E337C3B}"/>
              </a:ext>
            </a:extLst>
          </p:cNvPr>
          <p:cNvGrpSpPr/>
          <p:nvPr/>
        </p:nvGrpSpPr>
        <p:grpSpPr>
          <a:xfrm>
            <a:off x="7571872" y="2086313"/>
            <a:ext cx="2500312" cy="4262973"/>
            <a:chOff x="6019800" y="1828800"/>
            <a:chExt cx="2500312" cy="426297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603A75F-7298-4D77-AAE2-1419D5F223DD}"/>
                </a:ext>
              </a:extLst>
            </p:cNvPr>
            <p:cNvGrpSpPr/>
            <p:nvPr/>
          </p:nvGrpSpPr>
          <p:grpSpPr>
            <a:xfrm>
              <a:off x="6858000" y="1828800"/>
              <a:ext cx="1524000" cy="1333500"/>
              <a:chOff x="1584" y="3120"/>
              <a:chExt cx="960" cy="840"/>
            </a:xfrm>
          </p:grpSpPr>
          <p:pic>
            <p:nvPicPr>
              <p:cNvPr id="17" name="Picture 16" descr="gascan">
                <a:extLst>
                  <a:ext uri="{FF2B5EF4-FFF2-40B4-BE49-F238E27FC236}">
                    <a16:creationId xmlns:a16="http://schemas.microsoft.com/office/drawing/2014/main" id="{F2FF0EF1-F398-49D8-AF2E-0A6ED9B82B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tretch>
                <a:fillRect/>
              </a:stretch>
            </p:blipFill>
            <p:spPr bwMode="auto">
              <a:xfrm>
                <a:off x="1584" y="3120"/>
                <a:ext cx="690" cy="840"/>
              </a:xfrm>
              <a:prstGeom prst="rect">
                <a:avLst/>
              </a:prstGeom>
              <a:noFill/>
            </p:spPr>
          </p:pic>
          <p:sp>
            <p:nvSpPr>
              <p:cNvPr id="18" name="Freeform 10">
                <a:extLst>
                  <a:ext uri="{FF2B5EF4-FFF2-40B4-BE49-F238E27FC236}">
                    <a16:creationId xmlns:a16="http://schemas.microsoft.com/office/drawing/2014/main" id="{70B9BAD0-B043-44F8-93F5-8E89A90BCA48}"/>
                  </a:ext>
                </a:extLst>
              </p:cNvPr>
              <p:cNvSpPr/>
              <p:nvPr/>
            </p:nvSpPr>
            <p:spPr bwMode="auto">
              <a:xfrm>
                <a:off x="2276" y="3148"/>
                <a:ext cx="76" cy="109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72"/>
                  </a:cxn>
                  <a:cxn ang="0">
                    <a:pos x="56" y="96"/>
                  </a:cxn>
                  <a:cxn ang="0">
                    <a:pos x="36" y="40"/>
                  </a:cxn>
                  <a:cxn ang="0">
                    <a:pos x="12" y="0"/>
                  </a:cxn>
                </a:cxnLst>
                <a:rect l="0" t="0" r="r" b="b"/>
                <a:pathLst>
                  <a:path w="76" h="109">
                    <a:moveTo>
                      <a:pt x="12" y="0"/>
                    </a:moveTo>
                    <a:cubicBezTo>
                      <a:pt x="22" y="29"/>
                      <a:pt x="8" y="47"/>
                      <a:pt x="0" y="72"/>
                    </a:cubicBezTo>
                    <a:cubicBezTo>
                      <a:pt x="7" y="109"/>
                      <a:pt x="17" y="100"/>
                      <a:pt x="56" y="96"/>
                    </a:cubicBezTo>
                    <a:cubicBezTo>
                      <a:pt x="76" y="57"/>
                      <a:pt x="62" y="58"/>
                      <a:pt x="36" y="40"/>
                    </a:cubicBezTo>
                    <a:cubicBezTo>
                      <a:pt x="17" y="11"/>
                      <a:pt x="24" y="25"/>
                      <a:pt x="12" y="0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 cap="flat" cmpd="sng">
                <a:solidFill>
                  <a:srgbClr val="663300"/>
                </a:solidFill>
                <a:prstDash val="solid"/>
                <a:rou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E9A1F2FA-A6CA-4D6A-9ACD-6A9A0138798C}"/>
                  </a:ext>
                </a:extLst>
              </p:cNvPr>
              <p:cNvSpPr/>
              <p:nvPr/>
            </p:nvSpPr>
            <p:spPr bwMode="auto">
              <a:xfrm>
                <a:off x="2372" y="3244"/>
                <a:ext cx="76" cy="109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72"/>
                  </a:cxn>
                  <a:cxn ang="0">
                    <a:pos x="56" y="96"/>
                  </a:cxn>
                  <a:cxn ang="0">
                    <a:pos x="36" y="40"/>
                  </a:cxn>
                  <a:cxn ang="0">
                    <a:pos x="12" y="0"/>
                  </a:cxn>
                </a:cxnLst>
                <a:rect l="0" t="0" r="r" b="b"/>
                <a:pathLst>
                  <a:path w="76" h="109">
                    <a:moveTo>
                      <a:pt x="12" y="0"/>
                    </a:moveTo>
                    <a:cubicBezTo>
                      <a:pt x="22" y="29"/>
                      <a:pt x="8" y="47"/>
                      <a:pt x="0" y="72"/>
                    </a:cubicBezTo>
                    <a:cubicBezTo>
                      <a:pt x="7" y="109"/>
                      <a:pt x="17" y="100"/>
                      <a:pt x="56" y="96"/>
                    </a:cubicBezTo>
                    <a:cubicBezTo>
                      <a:pt x="76" y="57"/>
                      <a:pt x="62" y="58"/>
                      <a:pt x="36" y="40"/>
                    </a:cubicBezTo>
                    <a:cubicBezTo>
                      <a:pt x="17" y="11"/>
                      <a:pt x="24" y="25"/>
                      <a:pt x="12" y="0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 cap="flat" cmpd="sng">
                <a:solidFill>
                  <a:srgbClr val="663300"/>
                </a:solidFill>
                <a:prstDash val="solid"/>
                <a:rou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856D0D95-AE6A-46DC-8A25-9B8DCF907904}"/>
                  </a:ext>
                </a:extLst>
              </p:cNvPr>
              <p:cNvSpPr/>
              <p:nvPr/>
            </p:nvSpPr>
            <p:spPr bwMode="auto">
              <a:xfrm>
                <a:off x="2468" y="3340"/>
                <a:ext cx="76" cy="109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72"/>
                  </a:cxn>
                  <a:cxn ang="0">
                    <a:pos x="56" y="96"/>
                  </a:cxn>
                  <a:cxn ang="0">
                    <a:pos x="36" y="40"/>
                  </a:cxn>
                  <a:cxn ang="0">
                    <a:pos x="12" y="0"/>
                  </a:cxn>
                </a:cxnLst>
                <a:rect l="0" t="0" r="r" b="b"/>
                <a:pathLst>
                  <a:path w="76" h="109">
                    <a:moveTo>
                      <a:pt x="12" y="0"/>
                    </a:moveTo>
                    <a:cubicBezTo>
                      <a:pt x="22" y="29"/>
                      <a:pt x="8" y="47"/>
                      <a:pt x="0" y="72"/>
                    </a:cubicBezTo>
                    <a:cubicBezTo>
                      <a:pt x="7" y="109"/>
                      <a:pt x="17" y="100"/>
                      <a:pt x="56" y="96"/>
                    </a:cubicBezTo>
                    <a:cubicBezTo>
                      <a:pt x="76" y="57"/>
                      <a:pt x="62" y="58"/>
                      <a:pt x="36" y="40"/>
                    </a:cubicBezTo>
                    <a:cubicBezTo>
                      <a:pt x="17" y="11"/>
                      <a:pt x="24" y="25"/>
                      <a:pt x="12" y="0"/>
                    </a:cubicBezTo>
                    <a:close/>
                  </a:path>
                </a:pathLst>
              </a:custGeom>
              <a:solidFill>
                <a:srgbClr val="663300"/>
              </a:solidFill>
              <a:ln w="9525" cap="flat" cmpd="sng">
                <a:solidFill>
                  <a:srgbClr val="663300"/>
                </a:solidFill>
                <a:prstDash val="solid"/>
                <a:rou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" name="Text Box 12">
              <a:extLst>
                <a:ext uri="{FF2B5EF4-FFF2-40B4-BE49-F238E27FC236}">
                  <a16:creationId xmlns:a16="http://schemas.microsoft.com/office/drawing/2014/main" id="{82D8AB86-A5B9-41FF-87BD-C29BB09103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9800" y="3810000"/>
              <a:ext cx="1361463" cy="40011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r>
                <a:rPr lang="en-US" sz="2000" b="1">
                  <a:solidFill>
                    <a:schemeClr val="bg1"/>
                  </a:solidFill>
                </a:rPr>
                <a:t>$.01 penny</a:t>
              </a:r>
            </a:p>
          </p:txBody>
        </p:sp>
        <p:sp>
          <p:nvSpPr>
            <p:cNvPr id="15" name="Line 13">
              <a:extLst>
                <a:ext uri="{FF2B5EF4-FFF2-40B4-BE49-F238E27FC236}">
                  <a16:creationId xmlns:a16="http://schemas.microsoft.com/office/drawing/2014/main" id="{683F05F6-A668-4A11-8069-BA2BEA604F8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6591300" y="4076700"/>
              <a:ext cx="1752600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Text Box 14">
              <a:extLst>
                <a:ext uri="{FF2B5EF4-FFF2-40B4-BE49-F238E27FC236}">
                  <a16:creationId xmlns:a16="http://schemas.microsoft.com/office/drawing/2014/main" id="{4586E4BC-A066-4212-8CED-A2E84D9172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77000" y="4953000"/>
              <a:ext cx="2043112" cy="1138773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en-US" sz="2000" b="1"/>
                <a:t>1 CENT </a:t>
              </a:r>
            </a:p>
            <a:p>
              <a:pPr algn="ctr" eaLnBrk="0" hangingPunct="0">
                <a:spcBef>
                  <a:spcPct val="20000"/>
                </a:spcBef>
              </a:pPr>
              <a:r>
                <a:rPr lang="en-US" sz="2000" b="1"/>
                <a:t>GAS TAX </a:t>
              </a:r>
            </a:p>
            <a:p>
              <a:pPr algn="ctr" eaLnBrk="0" hangingPunct="0">
                <a:spcBef>
                  <a:spcPct val="20000"/>
                </a:spcBef>
              </a:pPr>
              <a:r>
                <a:rPr lang="en-US" sz="2000" b="1"/>
                <a:t>PER GALLON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6A68D67-BF4B-4101-8C72-C64AD48690A0}"/>
              </a:ext>
            </a:extLst>
          </p:cNvPr>
          <p:cNvGrpSpPr/>
          <p:nvPr/>
        </p:nvGrpSpPr>
        <p:grpSpPr>
          <a:xfrm>
            <a:off x="2390272" y="3381713"/>
            <a:ext cx="4689475" cy="2395538"/>
            <a:chOff x="685800" y="3048000"/>
            <a:chExt cx="4689475" cy="2395538"/>
          </a:xfrm>
        </p:grpSpPr>
        <p:graphicFrame>
          <p:nvGraphicFramePr>
            <p:cNvPr id="22" name="Object 21">
              <a:extLst>
                <a:ext uri="{FF2B5EF4-FFF2-40B4-BE49-F238E27FC236}">
                  <a16:creationId xmlns:a16="http://schemas.microsoft.com/office/drawing/2014/main" id="{F02CD46F-5D23-4DBA-A82D-860D30165C6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85800" y="3276600"/>
            <a:ext cx="1563688" cy="2133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46" name="CorelDRAW" r:id="rId4" imgW="0" imgH="0" progId="">
                    <p:embed/>
                  </p:oleObj>
                </mc:Choice>
                <mc:Fallback>
                  <p:oleObj name="CorelDRAW" r:id="rId4" imgW="0" imgH="0" progId="">
                    <p:embed/>
                    <p:pic>
                      <p:nvPicPr>
                        <p:cNvPr id="15" name="Object 14"/>
                        <p:cNvPicPr/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685800" y="3276600"/>
                          <a:ext cx="1563688" cy="2133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>
              <a:extLst>
                <a:ext uri="{FF2B5EF4-FFF2-40B4-BE49-F238E27FC236}">
                  <a16:creationId xmlns:a16="http://schemas.microsoft.com/office/drawing/2014/main" id="{FC4A31D3-BCE0-4ABB-AB54-3290E5A5A2A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133600" y="3048000"/>
            <a:ext cx="3241675" cy="2395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47" name="CorelDRAW" r:id="rId6" imgW="0" imgH="0" progId="">
                    <p:embed/>
                  </p:oleObj>
                </mc:Choice>
                <mc:Fallback>
                  <p:oleObj name="CorelDRAW" r:id="rId6" imgW="0" imgH="0" progId="">
                    <p:embed/>
                    <p:pic>
                      <p:nvPicPr>
                        <p:cNvPr id="16" name="Object 15"/>
                        <p:cNvPicPr/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2133600" y="3048000"/>
                          <a:ext cx="3241675" cy="23955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513119889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752C1-8977-4232-96F0-5F4079BC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97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077602-745B-455C-8D25-6DA595AD6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767" y="-1"/>
            <a:ext cx="9822709" cy="1566053"/>
          </a:xfrm>
        </p:spPr>
        <p:txBody>
          <a:bodyPr>
            <a:normAutofit/>
          </a:bodyPr>
          <a:lstStyle/>
          <a:p>
            <a:r>
              <a:rPr lang="en-US" sz="6000" dirty="0"/>
              <a:t>Transportation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C7274F9-2AD4-4FE7-BA71-86E9E7BC8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771654"/>
            <a:ext cx="7179439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b="1" i="1" dirty="0"/>
              <a:t>Credit Component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rgbClr val="FFC000"/>
                </a:solidFill>
              </a:rPr>
              <a:t>State funding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Current County funding is primarily used for operations and maintenance</a:t>
            </a:r>
            <a:endParaRPr lang="en-US" u="sng" dirty="0"/>
          </a:p>
          <a:p>
            <a:pPr lvl="1">
              <a:lnSpc>
                <a:spcPct val="120000"/>
              </a:lnSpc>
            </a:pPr>
            <a:r>
              <a:rPr lang="en-US" dirty="0"/>
              <a:t>Road impact fees (and potentially state funding) will be used for future capacity expansion projects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63C8D924-EAB2-4A6E-BF5B-DA2DC4DBA0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853048" y="2587229"/>
            <a:ext cx="3841241" cy="2552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38EBF4-4587-43A9-9456-BD6C645D7DE6}"/>
              </a:ext>
            </a:extLst>
          </p:cNvPr>
          <p:cNvSpPr txBox="1"/>
          <p:nvPr/>
        </p:nvSpPr>
        <p:spPr>
          <a:xfrm>
            <a:off x="7853048" y="5284839"/>
            <a:ext cx="38412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hlinkClick r:id="rId3" tooltip="https://lushdollar.com/help-i-need-money-now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900" dirty="0">
                <a:solidFill>
                  <a:schemeClr val="bg1"/>
                </a:solidFill>
              </a:rPr>
              <a:t> by Unknown Author is licensed under </a:t>
            </a:r>
            <a:r>
              <a:rPr lang="en-US" sz="900" dirty="0">
                <a:solidFill>
                  <a:schemeClr val="bg1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907143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752C1-8977-4232-96F0-5F4079BC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98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077602-745B-455C-8D25-6DA595AD6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767" y="-1"/>
            <a:ext cx="9822709" cy="1566053"/>
          </a:xfrm>
        </p:spPr>
        <p:txBody>
          <a:bodyPr>
            <a:normAutofit/>
          </a:bodyPr>
          <a:lstStyle/>
          <a:p>
            <a:r>
              <a:rPr lang="en-US" sz="6000" dirty="0"/>
              <a:t>Transportation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9F6591D-5F37-4B8E-AE96-84594C93F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481434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b="1" u="sng"/>
              <a:t>Equivalent Pennies of Fuel Tax Revenue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D465028-B753-49B4-A911-E21DB139CB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2219385"/>
              </p:ext>
            </p:extLst>
          </p:nvPr>
        </p:nvGraphicFramePr>
        <p:xfrm>
          <a:off x="2974693" y="2979944"/>
          <a:ext cx="6400800" cy="2026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37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3733">
                  <a:extLst>
                    <a:ext uri="{9D8B030D-6E8A-4147-A177-3AD203B41FA5}">
                      <a16:colId xmlns:a16="http://schemas.microsoft.com/office/drawing/2014/main" val="3447881461"/>
                    </a:ext>
                  </a:extLst>
                </a:gridCol>
                <a:gridCol w="15452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Credit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Average Annual Expenditures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Value per Penny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</a:rPr>
                        <a:t>Equivalent Pennies per Gallon</a:t>
                      </a:r>
                      <a:endParaRPr lang="en-US" baseline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600" dirty="0"/>
                        <a:t>County Revenues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$1,740,000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$5,364,469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$0.003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State Revenues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u="sng" dirty="0"/>
                        <a:t>$41,151,368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u="sng" dirty="0"/>
                        <a:t>$5,364,469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$0.077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$42,891,368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1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$0.080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4974018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F5BFF775-F3E8-4976-98A7-F3AA8CBEA6E9}"/>
              </a:ext>
            </a:extLst>
          </p:cNvPr>
          <p:cNvSpPr/>
          <p:nvPr/>
        </p:nvSpPr>
        <p:spPr>
          <a:xfrm>
            <a:off x="7816114" y="4635795"/>
            <a:ext cx="1559380" cy="37106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21134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752C1-8977-4232-96F0-5F4079BC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B48DC-2FB6-4170-9634-EF7CCDE27CCB}" type="slidenum">
              <a:rPr lang="en-US" smtClean="0"/>
              <a:t>99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077602-745B-455C-8D25-6DA595AD6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767" y="-1"/>
            <a:ext cx="9822709" cy="1566053"/>
          </a:xfrm>
        </p:spPr>
        <p:txBody>
          <a:bodyPr>
            <a:normAutofit/>
          </a:bodyPr>
          <a:lstStyle/>
          <a:p>
            <a:r>
              <a:rPr lang="en-US" sz="6000" dirty="0"/>
              <a:t>Transportation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9644B3A-A9DD-4E0D-989C-8B97873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1771654"/>
            <a:ext cx="11354765" cy="481434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3600" dirty="0"/>
              <a:t>Fuel Taxes: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FFC000"/>
                </a:solidFill>
              </a:rPr>
              <a:t>State tax indexed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FFC000"/>
                </a:solidFill>
              </a:rPr>
              <a:t>Local tax NOT indexed</a:t>
            </a:r>
          </a:p>
          <a:p>
            <a:pPr>
              <a:lnSpc>
                <a:spcPct val="120000"/>
              </a:lnSpc>
            </a:pPr>
            <a:r>
              <a:rPr lang="en-US" sz="3600" dirty="0"/>
              <a:t>Other revenue sources are indexed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311BE8-FAA7-4B7E-97EE-75C4367873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036682" y="2033888"/>
            <a:ext cx="3657607" cy="36576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96DB73-17F5-4C3A-95E9-3D0CC265E95C}"/>
              </a:ext>
            </a:extLst>
          </p:cNvPr>
          <p:cNvSpPr txBox="1"/>
          <p:nvPr/>
        </p:nvSpPr>
        <p:spPr>
          <a:xfrm>
            <a:off x="8036682" y="5691495"/>
            <a:ext cx="36576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hlinkClick r:id="rId3" tooltip="https://en.wikipedia.org/wiki/Lincoln_cen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900" dirty="0">
                <a:solidFill>
                  <a:schemeClr val="bg1"/>
                </a:solidFill>
              </a:rPr>
              <a:t> by Unknown Author is licensed under </a:t>
            </a:r>
            <a:r>
              <a:rPr lang="en-US" sz="900" dirty="0">
                <a:solidFill>
                  <a:schemeClr val="bg1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585448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1.7601 Service Pack 1"/>
  <p:tag name="AS_RELEASE_DATE" val="2017.01.25"/>
  <p:tag name="AS_TITLE" val="Aspose.Slides for .NET 4.0"/>
  <p:tag name="AS_VERSION" val="17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221129BE4C4E4BAEF1CE8867F7367D" ma:contentTypeVersion="4" ma:contentTypeDescription="Create a new document." ma:contentTypeScope="" ma:versionID="45e0b3182b5cceff53337db0b588ecb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354b999c86f4a809d77151391b437d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E67AD7C-4B89-4EB7-A418-A70BB5CE2434}"/>
</file>

<file path=customXml/itemProps2.xml><?xml version="1.0" encoding="utf-8"?>
<ds:datastoreItem xmlns:ds="http://schemas.openxmlformats.org/officeDocument/2006/customXml" ds:itemID="{DBC9A89F-DA86-446F-811A-62350B0DBA71}"/>
</file>

<file path=customXml/itemProps3.xml><?xml version="1.0" encoding="utf-8"?>
<ds:datastoreItem xmlns:ds="http://schemas.openxmlformats.org/officeDocument/2006/customXml" ds:itemID="{0AF211BC-0EE9-4E0A-9DE3-49BF68AA26CC}"/>
</file>

<file path=docProps/app.xml><?xml version="1.0" encoding="utf-8"?>
<Properties xmlns="http://schemas.openxmlformats.org/officeDocument/2006/extended-properties" xmlns:vt="http://schemas.openxmlformats.org/officeDocument/2006/docPropsVTypes">
  <TotalTime>17823</TotalTime>
  <Words>7478</Words>
  <Application>Microsoft Office PowerPoint</Application>
  <PresentationFormat>Widescreen</PresentationFormat>
  <Paragraphs>2748</Paragraphs>
  <Slides>111</Slides>
  <Notes>32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17" baseType="lpstr">
      <vt:lpstr>Arial</vt:lpstr>
      <vt:lpstr>Calibri</vt:lpstr>
      <vt:lpstr>Calibri Light</vt:lpstr>
      <vt:lpstr>Wingdings</vt:lpstr>
      <vt:lpstr>Office Theme</vt:lpstr>
      <vt:lpstr>CorelDRAW</vt:lpstr>
      <vt:lpstr>Palm Beach County</vt:lpstr>
      <vt:lpstr>Presentation Overview</vt:lpstr>
      <vt:lpstr>Background/Purpose</vt:lpstr>
      <vt:lpstr>Background/Purpose</vt:lpstr>
      <vt:lpstr>Background/Purpose</vt:lpstr>
      <vt:lpstr>Background/Purpose</vt:lpstr>
      <vt:lpstr>Background/Purpose</vt:lpstr>
      <vt:lpstr>Background/Purpose</vt:lpstr>
      <vt:lpstr>Background/Purpose</vt:lpstr>
      <vt:lpstr>Background/Purpose</vt:lpstr>
      <vt:lpstr>Background/Purpose</vt:lpstr>
      <vt:lpstr>Background/Purpose</vt:lpstr>
      <vt:lpstr>Presentation Overview</vt:lpstr>
      <vt:lpstr>Technical Study</vt:lpstr>
      <vt:lpstr>Public  Buildings</vt:lpstr>
      <vt:lpstr>Public Buildings</vt:lpstr>
      <vt:lpstr>Public Buildings</vt:lpstr>
      <vt:lpstr>Public Buildings</vt:lpstr>
      <vt:lpstr>Public Buildings</vt:lpstr>
      <vt:lpstr>Public Buildings</vt:lpstr>
      <vt:lpstr>Public Buildings</vt:lpstr>
      <vt:lpstr>Public Buildings</vt:lpstr>
      <vt:lpstr>Public Buildings</vt:lpstr>
      <vt:lpstr>Public Buildings</vt:lpstr>
      <vt:lpstr>Public Buildings</vt:lpstr>
      <vt:lpstr>Public Buildings</vt:lpstr>
      <vt:lpstr>Fire Rescue</vt:lpstr>
      <vt:lpstr>Fire Rescue</vt:lpstr>
      <vt:lpstr>Fire Rescue</vt:lpstr>
      <vt:lpstr>Fire Rescue</vt:lpstr>
      <vt:lpstr>Fire Rescue</vt:lpstr>
      <vt:lpstr>Fire Rescue</vt:lpstr>
      <vt:lpstr>Fire Rescue</vt:lpstr>
      <vt:lpstr>Fire Rescue</vt:lpstr>
      <vt:lpstr>Fire Rescue</vt:lpstr>
      <vt:lpstr>Fire Rescue</vt:lpstr>
      <vt:lpstr>Fire Rescue</vt:lpstr>
      <vt:lpstr>Law Enforcement</vt:lpstr>
      <vt:lpstr>Law Enforcement</vt:lpstr>
      <vt:lpstr>Law Enforcement</vt:lpstr>
      <vt:lpstr>Law Enforcement</vt:lpstr>
      <vt:lpstr>Law Enforcement</vt:lpstr>
      <vt:lpstr>Law Enforcement</vt:lpstr>
      <vt:lpstr>Law Enforcement</vt:lpstr>
      <vt:lpstr>Library Facilities</vt:lpstr>
      <vt:lpstr>Library Facilities</vt:lpstr>
      <vt:lpstr>Library Facilities</vt:lpstr>
      <vt:lpstr>Library Facilities</vt:lpstr>
      <vt:lpstr>Library Facilities</vt:lpstr>
      <vt:lpstr>Library Facilities</vt:lpstr>
      <vt:lpstr>Library Facilities</vt:lpstr>
      <vt:lpstr>Library Facilities</vt:lpstr>
      <vt:lpstr>Library Facilities</vt:lpstr>
      <vt:lpstr>Library Facilities</vt:lpstr>
      <vt:lpstr>Library Facilities</vt:lpstr>
      <vt:lpstr>Library Facilities</vt:lpstr>
      <vt:lpstr>Parks &amp; Recreation</vt:lpstr>
      <vt:lpstr>Parks &amp; Recreation</vt:lpstr>
      <vt:lpstr>Parks &amp; Recreation</vt:lpstr>
      <vt:lpstr>Parks and Recreation</vt:lpstr>
      <vt:lpstr>Parks &amp; Recreation</vt:lpstr>
      <vt:lpstr>Parks &amp; Recreation</vt:lpstr>
      <vt:lpstr>Parks &amp; Recreation</vt:lpstr>
      <vt:lpstr>Parks &amp; Recreation</vt:lpstr>
      <vt:lpstr>Parks &amp; Recreation</vt:lpstr>
      <vt:lpstr>Parks &amp; Recreation</vt:lpstr>
      <vt:lpstr>Parks and Recreation</vt:lpstr>
      <vt:lpstr>Parks and Recreation</vt:lpstr>
      <vt:lpstr>Parks &amp; Recreation</vt:lpstr>
      <vt:lpstr>Parks and Recreation</vt:lpstr>
      <vt:lpstr>Parks and Recreation</vt:lpstr>
      <vt:lpstr>School Facilities</vt:lpstr>
      <vt:lpstr>School Facilities</vt:lpstr>
      <vt:lpstr>School Facilities</vt:lpstr>
      <vt:lpstr>School Facilities</vt:lpstr>
      <vt:lpstr>School Facilities</vt:lpstr>
      <vt:lpstr>School Facilities</vt:lpstr>
      <vt:lpstr>School Facilities</vt:lpstr>
      <vt:lpstr>School Facilities</vt:lpstr>
      <vt:lpstr>School Facilities</vt:lpstr>
      <vt:lpstr>School Facilities</vt:lpstr>
      <vt:lpstr>School Facilities</vt:lpstr>
      <vt:lpstr>School Facilities</vt:lpstr>
      <vt:lpstr>School Facilities</vt:lpstr>
      <vt:lpstr>School Facilities</vt:lpstr>
      <vt:lpstr>School Facilities</vt:lpstr>
      <vt:lpstr>School Facilities</vt:lpstr>
      <vt:lpstr>School Facilities</vt:lpstr>
      <vt:lpstr>School Facilities</vt:lpstr>
      <vt:lpstr>Transportation</vt:lpstr>
      <vt:lpstr>Transportation: Consumption-Based</vt:lpstr>
      <vt:lpstr>Transportation</vt:lpstr>
      <vt:lpstr>Transportation</vt:lpstr>
      <vt:lpstr>Transportation</vt:lpstr>
      <vt:lpstr>Transportation</vt:lpstr>
      <vt:lpstr>Transportation</vt:lpstr>
      <vt:lpstr>Transportation</vt:lpstr>
      <vt:lpstr>Transportation</vt:lpstr>
      <vt:lpstr>Transportation</vt:lpstr>
      <vt:lpstr>Transportation Decrease in Value of 1¢ of Fuel Tax</vt:lpstr>
      <vt:lpstr>Transportation</vt:lpstr>
      <vt:lpstr>Transportation</vt:lpstr>
      <vt:lpstr>Transportation</vt:lpstr>
      <vt:lpstr>Transportation</vt:lpstr>
      <vt:lpstr>Summary</vt:lpstr>
      <vt:lpstr>Summary</vt:lpstr>
      <vt:lpstr>Presentation Overview</vt:lpstr>
      <vt:lpstr>Next Steps</vt:lpstr>
      <vt:lpstr>Questions?</vt:lpstr>
      <vt:lpstr>School Facilities</vt:lpstr>
      <vt:lpstr>School Facilities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Layton</dc:creator>
  <cp:lastModifiedBy>Kamp, Nilgun</cp:lastModifiedBy>
  <cp:revision>751</cp:revision>
  <cp:lastPrinted>2022-03-24T18:16:38Z</cp:lastPrinted>
  <dcterms:created xsi:type="dcterms:W3CDTF">2016-08-24T14:57:13Z</dcterms:created>
  <dcterms:modified xsi:type="dcterms:W3CDTF">2022-04-01T01:20:36Z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INKTEK-FILE-ID">
    <vt:lpwstr>01C1-C482-5C96-64E5</vt:lpwstr>
  </property>
  <property fmtid="{D5CDD505-2E9C-101B-9397-08002B2CF9AE}" pid="3" name="ContentTypeId">
    <vt:lpwstr>0x01010089221129BE4C4E4BAEF1CE8867F7367D</vt:lpwstr>
  </property>
  <property fmtid="{D5CDD505-2E9C-101B-9397-08002B2CF9AE}" pid="4" name="Order">
    <vt:r8>20800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SharedWithUsers">
    <vt:lpwstr/>
  </property>
  <property fmtid="{D5CDD505-2E9C-101B-9397-08002B2CF9AE}" pid="8" name="_SourceUrl">
    <vt:lpwstr/>
  </property>
  <property fmtid="{D5CDD505-2E9C-101B-9397-08002B2CF9AE}" pid="9" name="_SharedFileIndex">
    <vt:lpwstr/>
  </property>
  <property fmtid="{D5CDD505-2E9C-101B-9397-08002B2CF9AE}" pid="10" name="TemplateUrl">
    <vt:lpwstr/>
  </property>
</Properties>
</file>