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4" r:id="rId3"/>
    <p:sldId id="588" r:id="rId4"/>
    <p:sldId id="662" r:id="rId5"/>
    <p:sldId id="679" r:id="rId6"/>
    <p:sldId id="388" r:id="rId7"/>
    <p:sldId id="331" r:id="rId8"/>
    <p:sldId id="330" r:id="rId9"/>
    <p:sldId id="332" r:id="rId10"/>
    <p:sldId id="335" r:id="rId11"/>
    <p:sldId id="635" r:id="rId12"/>
    <p:sldId id="641" r:id="rId13"/>
    <p:sldId id="598" r:id="rId14"/>
    <p:sldId id="343" r:id="rId15"/>
    <p:sldId id="657" r:id="rId16"/>
    <p:sldId id="345" r:id="rId17"/>
    <p:sldId id="650" r:id="rId18"/>
    <p:sldId id="680" r:id="rId19"/>
    <p:sldId id="675" r:id="rId20"/>
    <p:sldId id="594" r:id="rId21"/>
    <p:sldId id="678" r:id="rId22"/>
    <p:sldId id="681" r:id="rId23"/>
    <p:sldId id="516" r:id="rId24"/>
    <p:sldId id="272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105" d="100"/>
          <a:sy n="105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83" d="100"/>
          <a:sy n="83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2862" y="8695190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April 22,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16875"/>
              </p:ext>
            </p:extLst>
          </p:nvPr>
        </p:nvGraphicFramePr>
        <p:xfrm>
          <a:off x="683426" y="2618401"/>
          <a:ext cx="7482529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6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760607213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Figure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of Total Revised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$156.0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$203.2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$28.8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$36.8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Vehicle</a:t>
                      </a:r>
                      <a:r>
                        <a:rPr lang="en-US" sz="1800" baseline="0" dirty="0"/>
                        <a:t> &amp; Equipment 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$130.0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u="sng" dirty="0"/>
                        <a:t>$130.0</a:t>
                      </a:r>
                      <a:r>
                        <a:rPr lang="en-US" sz="1800" i="1" u="sng" baseline="0" dirty="0"/>
                        <a:t> M</a:t>
                      </a:r>
                      <a:endParaRPr lang="en-US" sz="18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/>
                        <a:t>≈ $314.7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/>
                        <a:t>≈$370.0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131,746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114,642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7167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Incident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≈$2,389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≈$3,227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112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 </a:t>
            </a:r>
            <a:r>
              <a:rPr lang="en-US" sz="3500" b="1" dirty="0">
                <a:solidFill>
                  <a:srgbClr val="FFC000"/>
                </a:solidFill>
              </a:rPr>
              <a:t>Annual Cash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7130"/>
              </p:ext>
            </p:extLst>
          </p:nvPr>
        </p:nvGraphicFramePr>
        <p:xfrm>
          <a:off x="621889" y="2700544"/>
          <a:ext cx="8961120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0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FY 2017-2021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Ad Valorem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/>
                        <a:t>$3,212,665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67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00076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Capital Expansion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$642,533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124,431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 Credit Adjustment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Uses: Adjusted 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346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66052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</a:t>
            </a:r>
            <a:r>
              <a:rPr lang="en-US" sz="3500" b="1" dirty="0">
                <a:solidFill>
                  <a:srgbClr val="FFC000"/>
                </a:solidFill>
              </a:rPr>
              <a:t>Total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73265"/>
              </p:ext>
            </p:extLst>
          </p:nvPr>
        </p:nvGraphicFramePr>
        <p:xfrm>
          <a:off x="497710" y="2334619"/>
          <a:ext cx="5809056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4201109444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Credit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Credit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44766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Cash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$8.77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$9.50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809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$5.16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7841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333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Period (in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33242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Total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Total Capital Improvement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312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$163.45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$177.05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$104.18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grass, tree, outdoor, farm machine&#10;&#10;Description automatically generated">
            <a:extLst>
              <a:ext uri="{FF2B5EF4-FFF2-40B4-BE49-F238E27FC236}">
                <a16:creationId xmlns:a16="http://schemas.microsoft.com/office/drawing/2014/main" id="{AE729730-A3EB-4FCA-B0AE-8FF33D46B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27396"/>
          <a:stretch/>
        </p:blipFill>
        <p:spPr>
          <a:xfrm>
            <a:off x="7009234" y="2526643"/>
            <a:ext cx="4585866" cy="262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73047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37733"/>
              </p:ext>
            </p:extLst>
          </p:nvPr>
        </p:nvGraphicFramePr>
        <p:xfrm>
          <a:off x="3952110" y="2316789"/>
          <a:ext cx="642633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3287822163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Impact Cost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$3,227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03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Total Credit per Incident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25007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$177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92858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$96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$104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85094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1" u="none" baseline="0" dirty="0">
                          <a:solidFill>
                            <a:schemeClr val="tx1"/>
                          </a:solidFill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94179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Net Impact Cost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84795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84123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7937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7956654-A200-4089-BC82-70908F54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39138287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67633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 Allowable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595384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78831"/>
              </p:ext>
            </p:extLst>
          </p:nvPr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27594560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73504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Maximum Allowable*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7954357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Max allowable rates ≈</a:t>
            </a:r>
            <a:r>
              <a:rPr lang="en-US" sz="2800" u="sng" dirty="0"/>
              <a:t>$0.9 million per year</a:t>
            </a:r>
            <a:r>
              <a:rPr lang="en-US" sz="2800" dirty="0"/>
              <a:t>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5680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80466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21103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974188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HB 337 in 2021:</a:t>
            </a:r>
          </a:p>
          <a:p>
            <a:r>
              <a:rPr lang="en-US" dirty="0"/>
              <a:t>Limit on fee increases:</a:t>
            </a:r>
          </a:p>
          <a:p>
            <a:pPr lvl="1"/>
            <a:r>
              <a:rPr lang="en-US" dirty="0"/>
              <a:t>No more than 12.5% per year</a:t>
            </a:r>
          </a:p>
          <a:p>
            <a:pPr lvl="1"/>
            <a:r>
              <a:rPr lang="en-US" dirty="0"/>
              <a:t>Cannot be increased more than 50%</a:t>
            </a:r>
          </a:p>
          <a:p>
            <a:pPr lvl="1"/>
            <a:r>
              <a:rPr lang="en-US" dirty="0"/>
              <a:t>Cannot be increased more than once every four years</a:t>
            </a:r>
          </a:p>
          <a:p>
            <a:r>
              <a:rPr lang="en-US" dirty="0"/>
              <a:t>Exception:</a:t>
            </a:r>
          </a:p>
          <a:p>
            <a:pPr lvl="1"/>
            <a:r>
              <a:rPr lang="en-US" dirty="0"/>
              <a:t>A study within the past 12 months demonstrating extraordinary circumstances</a:t>
            </a:r>
          </a:p>
          <a:p>
            <a:pPr lvl="1"/>
            <a:r>
              <a:rPr lang="en-US" dirty="0"/>
              <a:t>Two public workshops to discuss the extraordinary circumstances</a:t>
            </a:r>
          </a:p>
          <a:p>
            <a:pPr lvl="1"/>
            <a:r>
              <a:rPr lang="en-US" dirty="0"/>
              <a:t>Increase to be approved by 2/3</a:t>
            </a:r>
            <a:r>
              <a:rPr lang="en-US" baseline="30000" dirty="0"/>
              <a:t>rd</a:t>
            </a:r>
            <a:r>
              <a:rPr lang="en-US" dirty="0"/>
              <a:t> of the governing body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7C76BF-01A9-48A1-9A7A-AA65AF5A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116737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Maximum Allowable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47198"/>
              </p:ext>
            </p:extLst>
          </p:nvPr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Maximum Allowable*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875946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8999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Committee Input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/>
              <a:t> in terms of population growth rate (0.8 percent per year through 2045)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250,000 residents through 2045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10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3926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Began updating the technical study in 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Recommended changes to fire rescue impact fee calculations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Review of station square footages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Removal of training facility from the inventory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Use of 2021 incident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Include incidents in the Glades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4287941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4221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536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Fee Components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Level of Service</a:t>
            </a:r>
          </a:p>
          <a:p>
            <a:pPr lvl="1"/>
            <a:r>
              <a:rPr lang="en-US" dirty="0"/>
              <a:t>Cost Component</a:t>
            </a:r>
          </a:p>
          <a:p>
            <a:pPr lvl="1"/>
            <a:r>
              <a:rPr lang="en-US" dirty="0"/>
              <a:t>Credit Component</a:t>
            </a:r>
          </a:p>
          <a:p>
            <a:pPr lvl="1"/>
            <a:r>
              <a:rPr lang="en-US" dirty="0"/>
              <a:t>Net Impact Cost</a:t>
            </a:r>
          </a:p>
          <a:p>
            <a:pPr lvl="1"/>
            <a:r>
              <a:rPr lang="en-US" dirty="0"/>
              <a:t>Calculated Fee</a:t>
            </a:r>
          </a:p>
          <a:p>
            <a:pPr lvl="1"/>
            <a:r>
              <a:rPr lang="en-US" dirty="0"/>
              <a:t>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A wooden bridge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A38360CF-5C7F-4D0C-8539-72B19AC10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62" y="2514600"/>
            <a:ext cx="4550728" cy="303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0298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43 Fire Rescue Stations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≈297,129 sf </a:t>
            </a:r>
            <a:r>
              <a:rPr lang="en-US" sz="2800" i="1" dirty="0"/>
              <a:t>(from 387,000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≈89 acres of land </a:t>
            </a:r>
            <a:r>
              <a:rPr lang="en-US" sz="2800" i="1" dirty="0"/>
              <a:t>(from 113 acres)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Vehicles/equipment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</a:t>
            </a:r>
            <a:r>
              <a:rPr lang="en-US" sz="2800" dirty="0">
                <a:solidFill>
                  <a:srgbClr val="FFC000"/>
                </a:solidFill>
              </a:rPr>
              <a:t> $</a:t>
            </a:r>
            <a:r>
              <a:rPr lang="en-US" sz="2800" i="1" dirty="0">
                <a:solidFill>
                  <a:srgbClr val="FFC000"/>
                </a:solidFill>
              </a:rPr>
              <a:t>325,000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per acre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$525 </a:t>
            </a:r>
            <a:r>
              <a:rPr lang="en-US" sz="2800" dirty="0"/>
              <a:t>per square foot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8C946-8E4B-4AE9-A36D-1C4D1D5C0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2234094"/>
            <a:ext cx="3820130" cy="301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5102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79087"/>
              </p:ext>
            </p:extLst>
          </p:nvPr>
        </p:nvGraphicFramePr>
        <p:xfrm>
          <a:off x="1442357" y="3684233"/>
          <a:ext cx="6126430" cy="18805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21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Number of Stations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Total Number of Incidents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131,746 </a:t>
                      </a:r>
                      <a:r>
                        <a:rPr lang="en-US" sz="1800" i="1" dirty="0"/>
                        <a:t>(from 114,642)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(Incidents per Station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3,064 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(from 2,666)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11496" y="5184559"/>
            <a:ext cx="2457291" cy="36870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5"/>
            <a:ext cx="10652641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19 Cities</a:t>
            </a: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1830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4" ma:contentTypeDescription="Create a new document." ma:contentTypeScope="" ma:versionID="45e0b3182b5cceff53337db0b588ec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54b999c86f4a809d77151391b437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9CB948-FA9C-4B81-B144-506B180F8312}"/>
</file>

<file path=customXml/itemProps2.xml><?xml version="1.0" encoding="utf-8"?>
<ds:datastoreItem xmlns:ds="http://schemas.openxmlformats.org/officeDocument/2006/customXml" ds:itemID="{754D9B2C-DF77-4A7E-818B-90869FAF8AA5}"/>
</file>

<file path=customXml/itemProps3.xml><?xml version="1.0" encoding="utf-8"?>
<ds:datastoreItem xmlns:ds="http://schemas.openxmlformats.org/officeDocument/2006/customXml" ds:itemID="{DD191F7C-9FE4-43ED-A256-3157D5C602EE}"/>
</file>

<file path=docProps/app.xml><?xml version="1.0" encoding="utf-8"?>
<Properties xmlns="http://schemas.openxmlformats.org/officeDocument/2006/extended-properties" xmlns:vt="http://schemas.openxmlformats.org/officeDocument/2006/docPropsVTypes">
  <TotalTime>17870</TotalTime>
  <Words>1391</Words>
  <Application>Microsoft Office PowerPoint</Application>
  <PresentationFormat>Widescreen</PresentationFormat>
  <Paragraphs>503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Presentation Overview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764</cp:revision>
  <cp:lastPrinted>2022-03-24T18:16:38Z</cp:lastPrinted>
  <dcterms:created xsi:type="dcterms:W3CDTF">2016-08-24T14:57:13Z</dcterms:created>
  <dcterms:modified xsi:type="dcterms:W3CDTF">2022-04-21T20:31:52Z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pbcgov\csherwood">
    <vt:lpwstr>pbcgov\csherwood:SW|true</vt:lpwstr>
  </property>
  <property fmtid="{D5CDD505-2E9C-101B-9397-08002B2CF9AE}" pid="5" name="Order">
    <vt:r8>21100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SharedWithUsers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